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3.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4.xml" ContentType="application/vnd.openxmlformats-officedocument.theme+xml"/>
  <Override PartName="/ppt/slideLayouts/slideLayout203.xml" ContentType="application/vnd.openxmlformats-officedocument.presentationml.slideLayout+xml"/>
  <Override PartName="/ppt/theme/theme1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6.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7.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8.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94" r:id="rId8"/>
    <p:sldMasterId id="2147483720" r:id="rId9"/>
    <p:sldMasterId id="2147483751" r:id="rId10"/>
    <p:sldMasterId id="2147483840" r:id="rId11"/>
    <p:sldMasterId id="2147483853" r:id="rId12"/>
    <p:sldMasterId id="2147483887" r:id="rId13"/>
    <p:sldMasterId id="2147483919" r:id="rId14"/>
    <p:sldMasterId id="2147483940" r:id="rId15"/>
    <p:sldMasterId id="2147483957" r:id="rId16"/>
    <p:sldMasterId id="2147483982" r:id="rId17"/>
    <p:sldMasterId id="2147484016" r:id="rId18"/>
    <p:sldMasterId id="2147484018" r:id="rId19"/>
    <p:sldMasterId id="2147484058" r:id="rId20"/>
    <p:sldMasterId id="2147484063" r:id="rId21"/>
    <p:sldMasterId id="2147484091" r:id="rId22"/>
    <p:sldMasterId id="2147484123" r:id="rId23"/>
  </p:sldMasterIdLst>
  <p:notesMasterIdLst>
    <p:notesMasterId r:id="rId49"/>
  </p:notesMasterIdLst>
  <p:handoutMasterIdLst>
    <p:handoutMasterId r:id="rId50"/>
  </p:handoutMasterIdLst>
  <p:sldIdLst>
    <p:sldId id="541" r:id="rId24"/>
    <p:sldId id="286" r:id="rId25"/>
    <p:sldId id="1772" r:id="rId26"/>
    <p:sldId id="1773" r:id="rId27"/>
    <p:sldId id="4462" r:id="rId28"/>
    <p:sldId id="651" r:id="rId29"/>
    <p:sldId id="1508" r:id="rId30"/>
    <p:sldId id="652" r:id="rId31"/>
    <p:sldId id="1933" r:id="rId32"/>
    <p:sldId id="1367" r:id="rId33"/>
    <p:sldId id="1469" r:id="rId34"/>
    <p:sldId id="656" r:id="rId35"/>
    <p:sldId id="4463" r:id="rId36"/>
    <p:sldId id="412" r:id="rId37"/>
    <p:sldId id="580" r:id="rId38"/>
    <p:sldId id="653" r:id="rId39"/>
    <p:sldId id="2205" r:id="rId40"/>
    <p:sldId id="264" r:id="rId41"/>
    <p:sldId id="654" r:id="rId42"/>
    <p:sldId id="324" r:id="rId43"/>
    <p:sldId id="655" r:id="rId44"/>
    <p:sldId id="1935" r:id="rId45"/>
    <p:sldId id="657" r:id="rId46"/>
    <p:sldId id="1934" r:id="rId47"/>
    <p:sldId id="374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541"/>
            <p14:sldId id="286"/>
            <p14:sldId id="1772"/>
            <p14:sldId id="1773"/>
            <p14:sldId id="4462"/>
            <p14:sldId id="651"/>
            <p14:sldId id="1508"/>
            <p14:sldId id="652"/>
            <p14:sldId id="1933"/>
            <p14:sldId id="1367"/>
            <p14:sldId id="1469"/>
            <p14:sldId id="656"/>
            <p14:sldId id="4463"/>
            <p14:sldId id="412"/>
            <p14:sldId id="580"/>
            <p14:sldId id="653"/>
            <p14:sldId id="2205"/>
            <p14:sldId id="264"/>
            <p14:sldId id="654"/>
            <p14:sldId id="324"/>
            <p14:sldId id="655"/>
            <p14:sldId id="1935"/>
            <p14:sldId id="657"/>
            <p14:sldId id="1934"/>
            <p14:sldId id="37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249AE2-FD5E-5A40-9D6A-7B54DE36E839}" v="17" dt="2019-01-14T17:12:01.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631" autoAdjust="0"/>
  </p:normalViewPr>
  <p:slideViewPr>
    <p:cSldViewPr snapToGrid="0">
      <p:cViewPr varScale="1">
        <p:scale>
          <a:sx n="109" d="100"/>
          <a:sy n="109"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8.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7/28/20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7/28/20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Account dictates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315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is a standard way of packaging an application and it’s dependencies </a:t>
            </a:r>
          </a:p>
          <a:p>
            <a:r>
              <a:rPr lang="en-US"/>
              <a:t>It’s great way to get to a density of compute, since each instance of a Container has less overhead than a VM.</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7/28/20 3:34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190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This is a PaaS hosting of Containers.  Just spin up a container in seconds directly.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ACI deploys existing Container Images from either a public registry (Docker Hub) or a private registry (Azure Container Registry).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7/28/20 3:34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177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4" indent="0" algn="l" defTabSz="914400" rtl="0" eaLnBrk="1" fontAlgn="auto" latinLnBrk="0" hangingPunct="1">
              <a:lnSpc>
                <a:spcPct val="95000"/>
              </a:lnSpc>
              <a:spcBef>
                <a:spcPts val="0"/>
              </a:spcBef>
              <a:spcAft>
                <a:spcPts val="300"/>
              </a:spcAft>
              <a:buClrTx/>
              <a:buSzTx/>
              <a:buFont typeface="Arial" panose="020B0604020202020204" pitchFamily="34" charset="0"/>
              <a:buNone/>
              <a:tabLst/>
              <a:defRPr/>
            </a:pPr>
            <a:r>
              <a:rPr lang="en-US"/>
              <a:t>App Service is a managed PaaS service that lets </a:t>
            </a:r>
            <a:r>
              <a:rPr lang="en-US" b="0"/>
              <a:t>developers focus on the unique aspects of their app, instead of spending cycles on patching and boilerplate functionality. </a:t>
            </a:r>
          </a:p>
          <a:p>
            <a:pPr marL="0" lvl="4" indent="0">
              <a:lnSpc>
                <a:spcPct val="95000"/>
              </a:lnSpc>
              <a:spcBef>
                <a:spcPts val="0"/>
              </a:spcBef>
              <a:spcAft>
                <a:spcPts val="300"/>
              </a:spcAft>
              <a:buFont typeface="Arial" panose="020B0604020202020204" pitchFamily="34" charset="0"/>
              <a:buNone/>
            </a:pPr>
            <a:endParaRPr lang="en-US" sz="120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Rapidly create and deploy web, mobile and API apps that scale with your business, on any platform</a:t>
            </a: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Free your developers from management of infrastructure </a:t>
            </a:r>
          </a:p>
          <a:p>
            <a:pPr marL="285750" lvl="4" indent="-285750">
              <a:lnSpc>
                <a:spcPct val="95000"/>
              </a:lnSpc>
              <a:spcBef>
                <a:spcPts val="0"/>
              </a:spcBef>
              <a:spcAft>
                <a:spcPts val="300"/>
              </a:spcAft>
              <a:buFont typeface="Arial" panose="020B0604020202020204" pitchFamily="34" charset="0"/>
              <a:buChar char="•"/>
            </a:pPr>
            <a:r>
              <a:rPr lang="en-US">
                <a:latin typeface="+mn-lt"/>
                <a:cs typeface="+mn-cs"/>
              </a:rPr>
              <a:t>Automate and simplify your Azure deployments via integrated CI/CD capabilities with GitHub, VSTS and more</a:t>
            </a:r>
            <a:endParaRPr lang="en-US">
              <a:latin typeface="+mn-lt"/>
              <a:cs typeface="Calibri"/>
            </a:endParaRPr>
          </a:p>
          <a:p>
            <a:pPr marL="285750" lvl="4" indent="-285750">
              <a:lnSpc>
                <a:spcPct val="95000"/>
              </a:lnSpc>
              <a:spcBef>
                <a:spcPts val="0"/>
              </a:spcBef>
              <a:spcAft>
                <a:spcPts val="300"/>
              </a:spcAft>
              <a:buFont typeface="Arial" panose="020B0604020202020204" pitchFamily="34" charset="0"/>
              <a:buChar char="•"/>
            </a:pPr>
            <a:r>
              <a:rPr lang="en-US" sz="1200" kern="1200">
                <a:solidFill>
                  <a:schemeClr val="tx1"/>
                </a:solidFill>
                <a:effectLst/>
                <a:latin typeface="+mn-lt"/>
                <a:ea typeface="+mn-ea"/>
                <a:cs typeface="+mn-cs"/>
              </a:rPr>
              <a:t>Multiple deployment slots for easy blue-green testing, A/B testing and simple rollbacks. Ultimately, you have much more control over how you do your staging.</a:t>
            </a:r>
            <a:endParaRPr lang="en-US" sz="120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Scale vertically and horizontally without downtime with integrated load balancer and in-memory caching – these things are baked into the platform</a:t>
            </a: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Meet rigorous performance, scalability, security, and compliance requirements using a single back end</a:t>
            </a:r>
          </a:p>
          <a:p>
            <a:pPr marL="285750" lvl="4" indent="-285750">
              <a:lnSpc>
                <a:spcPct val="95000"/>
              </a:lnSpc>
              <a:spcBef>
                <a:spcPts val="0"/>
              </a:spcBef>
              <a:spcAft>
                <a:spcPts val="300"/>
              </a:spcAft>
              <a:buFont typeface="Arial" panose="020B0604020202020204" pitchFamily="34" charset="0"/>
              <a:buChar char="•"/>
            </a:pPr>
            <a:endParaRPr lang="en-US" sz="1200">
              <a:latin typeface="+mn-lt"/>
              <a:cs typeface="+mn-cs"/>
            </a:endParaRPr>
          </a:p>
          <a:p>
            <a:pPr marL="0" lvl="4" indent="0">
              <a:lnSpc>
                <a:spcPct val="95000"/>
              </a:lnSpc>
              <a:spcBef>
                <a:spcPts val="0"/>
              </a:spcBef>
              <a:spcAft>
                <a:spcPts val="300"/>
              </a:spcAft>
              <a:buFont typeface="Arial" panose="020B0604020202020204" pitchFamily="34" charset="0"/>
              <a:buNone/>
            </a:pPr>
            <a:r>
              <a:rPr lang="en-US" sz="1200" b="1">
                <a:latin typeface="+mn-lt"/>
                <a:cs typeface="+mn-cs"/>
              </a:rPr>
              <a:t>There are lots of advantages here – which of these is most helpful to your business?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239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32E67-58B7-48E6-A35C-FAFBD4282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61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32E67-58B7-48E6-A35C-FAFBD4282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1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ts val="600"/>
              </a:spcBef>
              <a:buNone/>
            </a:pPr>
            <a:r>
              <a:rPr lang="en-US" sz="1200" b="0">
                <a:latin typeface="+mn-lt"/>
              </a:rPr>
              <a:t>Central place to deploy and manage Azure resources​</a:t>
            </a:r>
          </a:p>
          <a:p>
            <a:pPr marL="0" indent="0" fontAlgn="base">
              <a:spcBef>
                <a:spcPts val="600"/>
              </a:spcBef>
              <a:buNone/>
            </a:pPr>
            <a:r>
              <a:rPr lang="en-US" sz="1200" b="0">
                <a:latin typeface="+mn-lt"/>
              </a:rPr>
              <a:t>Unified browser experience for various management operations​</a:t>
            </a:r>
          </a:p>
          <a:p>
            <a:pPr marL="0" indent="0" fontAlgn="base">
              <a:spcBef>
                <a:spcPts val="600"/>
              </a:spcBef>
              <a:buNone/>
            </a:pPr>
            <a:r>
              <a:rPr lang="en-US" sz="1200" b="0">
                <a:latin typeface="+mn-lt"/>
              </a:rPr>
              <a:t>Management web pages (referred to as blades) includes settings, actions, billing information, health monitoring, usage data, and more​</a:t>
            </a:r>
          </a:p>
          <a:p>
            <a:pPr marL="0" indent="0" fontAlgn="base">
              <a:spcBef>
                <a:spcPts val="600"/>
              </a:spcBef>
              <a:buNone/>
            </a:pPr>
            <a:r>
              <a:rPr lang="en-US" sz="1200" b="0">
                <a:latin typeface="+mn-lt"/>
              </a:rPr>
              <a:t>Customizable dashboards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36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None/>
            </a:pPr>
            <a:r>
              <a:rPr lang="en-US" sz="1200">
                <a:latin typeface="+mn-lt"/>
              </a:rPr>
              <a:t>Support for PowerShell and Bash scripting and SDK for common languages and frameworks</a:t>
            </a:r>
          </a:p>
          <a:p>
            <a:pPr marL="0" indent="0">
              <a:spcBef>
                <a:spcPts val="600"/>
              </a:spcBef>
              <a:buNone/>
            </a:pPr>
            <a:r>
              <a:rPr lang="en-US" sz="1200">
                <a:latin typeface="+mn-lt"/>
              </a:rPr>
              <a:t>Azure Resource Manager </a:t>
            </a:r>
            <a:br>
              <a:rPr lang="en-US" sz="1200">
                <a:latin typeface="+mn-lt"/>
              </a:rPr>
            </a:br>
            <a:r>
              <a:rPr lang="en-US" sz="1200">
                <a:latin typeface="+mn-lt"/>
              </a:rPr>
              <a:t>(ARM templates)</a:t>
            </a:r>
          </a:p>
          <a:p>
            <a:pPr marL="0" indent="0">
              <a:spcBef>
                <a:spcPts val="600"/>
              </a:spcBef>
              <a:buNone/>
            </a:pPr>
            <a:r>
              <a:rPr lang="en-US" sz="1200">
                <a:latin typeface="+mn-lt"/>
              </a:rPr>
              <a:t>Browser-based command line—</a:t>
            </a:r>
            <a:br>
              <a:rPr lang="en-US" sz="1200">
                <a:latin typeface="+mn-lt"/>
              </a:rPr>
            </a:br>
            <a:r>
              <a:rPr lang="en-US" sz="1200">
                <a:latin typeface="+mn-lt"/>
              </a:rPr>
              <a:t>Cloud Shell (shell.azure.com)</a:t>
            </a:r>
          </a:p>
          <a:p>
            <a:pPr marL="0" indent="0">
              <a:spcBef>
                <a:spcPts val="600"/>
              </a:spcBef>
              <a:buNone/>
            </a:pPr>
            <a:endParaRPr lang="en-US" sz="1200">
              <a:latin typeface="+mn-lt"/>
            </a:endParaRPr>
          </a:p>
          <a:p>
            <a:pPr marL="0" indent="0">
              <a:spcBef>
                <a:spcPts val="600"/>
              </a:spcBef>
              <a:buNone/>
            </a:pPr>
            <a:r>
              <a:rPr lang="en-US" sz="1200">
                <a:latin typeface="+mn-lt"/>
              </a:rPr>
              <a:t>Azure CLI is installed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65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a:lnSpc>
                <a:spcPct val="150000"/>
              </a:lnSpc>
              <a:buFont typeface="Arial" panose="020B0604020202020204" pitchFamily="34" charset="0"/>
              <a:buChar char="•"/>
            </a:pPr>
            <a:r>
              <a:rPr lang="en-US"/>
              <a:t>Logically group related resources such as storage accounts, virtual networks, and virtual machines (VMs) to deploy, manage, and maintain them as a single entity.</a:t>
            </a:r>
          </a:p>
          <a:p>
            <a:pPr marL="285695" indent="-285695">
              <a:lnSpc>
                <a:spcPct val="150000"/>
              </a:lnSpc>
              <a:buFont typeface="Arial" panose="020B0604020202020204" pitchFamily="34" charset="0"/>
              <a:buChar char="•"/>
            </a:pPr>
            <a:r>
              <a:rPr lang="en-US"/>
              <a:t>This approach makes it easier to deploy applications while keeping all the related resources together from a management perspective, or to grant others access to that group of resources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7/28/20 3:33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01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36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7/28/20 3:33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16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8C19A4-9AFD-4789-B3E0-6619AEB6660B}"/>
              </a:ext>
            </a:extLst>
          </p:cNvPr>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Make sure to mention </a:t>
            </a:r>
            <a:r>
              <a:rPr lang="en-US" err="1"/>
              <a:t>mulit</a:t>
            </a:r>
            <a:r>
              <a:rPr lang="en-US"/>
              <a:t>-master with </a:t>
            </a:r>
            <a:r>
              <a:rPr lang="en-US" sz="1400" b="0">
                <a:solidFill>
                  <a:schemeClr val="tx1"/>
                </a:solidFill>
                <a:latin typeface="Segoe UI Semilight" charset="0"/>
                <a:ea typeface="Segoe UI Semilight" charset="0"/>
                <a:cs typeface="Segoe UI Semilight" charset="0"/>
              </a:rPr>
              <a:t>Serve &lt;10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read and &lt;15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a:p>
            <a:endParaRPr lang="en-US"/>
          </a:p>
        </p:txBody>
      </p:sp>
    </p:spTree>
    <p:extLst>
      <p:ext uri="{BB962C8B-B14F-4D97-AF65-F5344CB8AC3E}">
        <p14:creationId xmlns:p14="http://schemas.microsoft.com/office/powerpoint/2010/main" val="423322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74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8.emf"/><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9.jpeg"/><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0.jpg"/><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9.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5.png"/><Relationship Id="rId1" Type="http://schemas.openxmlformats.org/officeDocument/2006/relationships/slideMaster" Target="../slideMasters/slideMaster1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9.xml"/><Relationship Id="rId4" Type="http://schemas.openxmlformats.org/officeDocument/2006/relationships/image" Target="../media/image48.jp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9.xml"/><Relationship Id="rId4" Type="http://schemas.openxmlformats.org/officeDocument/2006/relationships/image" Target="../media/image48.jp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Master" Target="../slideMasters/slideMaster2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2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7/28/20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7/28/20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7/28/20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7/28/20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756552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0897550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white"/>
                </a:solidFill>
                <a:effectLst/>
                <a:uLnTx/>
                <a:uFillTx/>
                <a:latin typeface="Calibri" panose="020F0502020204030204"/>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54570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7/28/20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4" name="Picture 3">
            <a:extLst>
              <a:ext uri="{FF2B5EF4-FFF2-40B4-BE49-F238E27FC236}">
                <a16:creationId xmlns:a16="http://schemas.microsoft.com/office/drawing/2014/main" id="{94DAB964-EC7A-4C2E-AAA9-D592E2BB03D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76746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5" name="Picture 4">
            <a:extLst>
              <a:ext uri="{FF2B5EF4-FFF2-40B4-BE49-F238E27FC236}">
                <a16:creationId xmlns:a16="http://schemas.microsoft.com/office/drawing/2014/main" id="{63AA5E8D-9CD3-49CC-93B1-2DC02EA8D0F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927191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4746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752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Bulleted tex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0604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250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761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7994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884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0751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7834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03485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816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240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6645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6591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9160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569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53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909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8799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9561372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
        <p:nvSpPr>
          <p:cNvPr id="5" name="Title Placeholder 1"/>
          <p:cNvSpPr>
            <a:spLocks noGrp="1"/>
          </p:cNvSpPr>
          <p:nvPr>
            <p:ph type="title"/>
          </p:nvPr>
        </p:nvSpPr>
        <p:spPr>
          <a:xfrm>
            <a:off x="235857" y="210738"/>
            <a:ext cx="11720286" cy="325923"/>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0352297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7/28/20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5655541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1308788"/>
      </p:ext>
    </p:extLst>
  </p:cSld>
  <p:clrMapOvr>
    <a:masterClrMapping/>
  </p:clrMapOvr>
  <p:hf hdr="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108744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86442767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9951173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18800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082301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129936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1554010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637146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420453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0476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86249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9953379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072767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95625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176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2777927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458772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1398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59241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08378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77832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58089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16236588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8542741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2510257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990165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93950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822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7/28/20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31935734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517209"/>
            <a:ext cx="2844904" cy="273152"/>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5609787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715" y="201706"/>
            <a:ext cx="10232571" cy="326372"/>
          </a:xfrm>
        </p:spPr>
        <p:txBody>
          <a:bodyPr/>
          <a:lstStyle/>
          <a:p>
            <a:r>
              <a:rPr lang="en-US" sz="2118">
                <a:solidFill>
                  <a:schemeClr val="tx1"/>
                </a:solidFill>
              </a:rPr>
              <a:t>Click to edit Master title style</a:t>
            </a:r>
            <a:endParaRPr lang="en-US" sz="2118" dirty="0">
              <a:solidFill>
                <a:schemeClr val="tx1"/>
              </a:solidFill>
            </a:endParaRPr>
          </a:p>
        </p:txBody>
      </p:sp>
      <p:sp>
        <p:nvSpPr>
          <p:cNvPr id="3" name="Text Placeholder 2"/>
          <p:cNvSpPr>
            <a:spLocks noGrp="1"/>
          </p:cNvSpPr>
          <p:nvPr>
            <p:ph type="body" sz="quarter" idx="11" hasCustomPrompt="1"/>
          </p:nvPr>
        </p:nvSpPr>
        <p:spPr>
          <a:xfrm>
            <a:off x="11422743" y="6611470"/>
            <a:ext cx="616857" cy="306815"/>
          </a:xfrm>
          <a:prstGeom prst="rect">
            <a:avLst/>
          </a:prstGeom>
        </p:spPr>
        <p:txBody>
          <a:bodyPr/>
          <a:lstStyle>
            <a:lvl1pPr marL="0" indent="0" algn="r">
              <a:buNone/>
              <a:defRPr sz="882">
                <a:solidFill>
                  <a:schemeClr val="bg1">
                    <a:lumMod val="65000"/>
                  </a:schemeClr>
                </a:solidFill>
                <a:latin typeface="+mn-lt"/>
              </a:defRPr>
            </a:lvl1pPr>
            <a:lvl2pPr marL="263350" indent="0">
              <a:buNone/>
              <a:defRPr/>
            </a:lvl2pPr>
            <a:lvl3pPr marL="438915" indent="0">
              <a:buNone/>
              <a:defRPr/>
            </a:lvl3pPr>
            <a:lvl4pPr marL="614482" indent="0">
              <a:buNone/>
              <a:defRPr/>
            </a:lvl4pPr>
            <a:lvl5pPr marL="790047" indent="0">
              <a:buNone/>
              <a:defRPr/>
            </a:lvl5pPr>
          </a:lstStyle>
          <a:p>
            <a:pPr lvl="0"/>
            <a:r>
              <a:rPr lang="en-US" dirty="0"/>
              <a:t>#</a:t>
            </a:r>
          </a:p>
        </p:txBody>
      </p:sp>
    </p:spTree>
    <p:extLst>
      <p:ext uri="{BB962C8B-B14F-4D97-AF65-F5344CB8AC3E}">
        <p14:creationId xmlns:p14="http://schemas.microsoft.com/office/powerpoint/2010/main" val="335200218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76003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93224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16228935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5713251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72069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23804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1806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61339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49548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3142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33919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764132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759622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693559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67589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68226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5191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18315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6942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295714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032788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1448742500"/>
      </p:ext>
    </p:extLst>
  </p:cSld>
  <p:clrMapOvr>
    <a:masterClrMapping/>
  </p:clrMapOvr>
  <p:transition spd="slow">
    <p:wipe dir="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3305455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75089214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0169743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60770828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19331716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36355998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47006167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2588151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070171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82819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8152118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78057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279659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163698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325455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40683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7733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771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06979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265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991388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5159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6417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90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73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17045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085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1601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414656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30539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17363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506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7998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9144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2668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864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3050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92553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2699310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ext option - space for ar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038FE-AAA7-4FB0-839F-5F1BBDE35D59}"/>
              </a:ext>
            </a:extLst>
          </p:cNvPr>
          <p:cNvSpPr>
            <a:spLocks noGrp="1"/>
          </p:cNvSpPr>
          <p:nvPr>
            <p:ph type="body" sz="quarter" idx="14"/>
          </p:nvPr>
        </p:nvSpPr>
        <p:spPr>
          <a:xfrm>
            <a:off x="455993" y="1651851"/>
            <a:ext cx="5541960" cy="1692515"/>
          </a:xfrm>
        </p:spPr>
        <p:txBody>
          <a:bodyPr/>
          <a:lstStyle>
            <a:lvl1pPr>
              <a:spcBef>
                <a:spcPts val="588"/>
              </a:spcBef>
              <a:spcAft>
                <a:spcPts val="1176"/>
              </a:spcAft>
              <a:defRPr sz="1961" spc="0" baseline="0">
                <a:solidFill>
                  <a:schemeClr val="tx2"/>
                </a:solidFill>
                <a:latin typeface="+mn-lt"/>
              </a:defRPr>
            </a:lvl1pPr>
            <a:lvl2pPr>
              <a:spcBef>
                <a:spcPts val="588"/>
              </a:spcBef>
              <a:spcAft>
                <a:spcPts val="588"/>
              </a:spcAft>
              <a:defRPr sz="1372" b="1"/>
            </a:lvl2pPr>
            <a:lvl3pPr marL="0" indent="0">
              <a:spcAft>
                <a:spcPts val="588"/>
              </a:spcAft>
              <a:buFont typeface="Arial" panose="020B0604020202020204" pitchFamily="34" charset="0"/>
              <a:buNone/>
              <a:defRPr sz="1372">
                <a:solidFill>
                  <a:schemeClr val="tx1"/>
                </a:solidFill>
                <a:latin typeface="+mn-lt"/>
              </a:defRPr>
            </a:lvl3pPr>
            <a:lvl4pPr marL="224097" indent="-116530">
              <a:buFont typeface="Arial" panose="020B0604020202020204" pitchFamily="34" charset="0"/>
              <a:buChar char="•"/>
              <a:defRPr sz="1372"/>
            </a:lvl4pPr>
            <a:lvl5pPr>
              <a:spcBef>
                <a:spcPts val="588"/>
              </a:spcBef>
              <a:defRPr sz="1372"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B785510-2ED1-4C84-9A02-47B8F82823F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space for art</a:t>
            </a:r>
          </a:p>
        </p:txBody>
      </p:sp>
    </p:spTree>
    <p:extLst>
      <p:ext uri="{BB962C8B-B14F-4D97-AF65-F5344CB8AC3E}">
        <p14:creationId xmlns:p14="http://schemas.microsoft.com/office/powerpoint/2010/main" val="221169244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65701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787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558572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2666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9522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5528893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95362116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809556370"/>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25019435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56635027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77074817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99449726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5580036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227873759"/>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388050404"/>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6833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8718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53246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63928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62745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6361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654043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60389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361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8" cy="2031912"/>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48129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61672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6" y="291104"/>
            <a:ext cx="8712889" cy="899665"/>
          </a:xfrm>
        </p:spPr>
        <p:txBody>
          <a:bodyPr/>
          <a:lstStyle>
            <a:lvl1pPr>
              <a:defRPr sz="4704">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8" y="1190735"/>
            <a:ext cx="8712889" cy="362123"/>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6" y="2090400"/>
            <a:ext cx="8713249" cy="1508846"/>
          </a:xfrm>
        </p:spPr>
        <p:txBody>
          <a:bodyPr wrap="square">
            <a:spAutoFit/>
          </a:bodyPr>
          <a:lstStyle>
            <a:lvl1pPr marL="0" indent="0">
              <a:buNone/>
              <a:defRPr/>
            </a:lvl1pPr>
            <a:lvl2pPr marL="0" indent="0">
              <a:lnSpc>
                <a:spcPct val="100000"/>
              </a:lnSpc>
              <a:spcBef>
                <a:spcPts val="588"/>
              </a:spcBef>
              <a:spcAft>
                <a:spcPts val="1175"/>
              </a:spcAft>
              <a:buNone/>
              <a:defRPr sz="2353"/>
            </a:lvl2pPr>
            <a:lvl3pPr marL="224054" indent="-224054">
              <a:lnSpc>
                <a:spcPct val="100000"/>
              </a:lnSpc>
              <a:spcBef>
                <a:spcPts val="0"/>
              </a:spcBef>
              <a:spcAft>
                <a:spcPts val="588"/>
              </a:spcAft>
              <a:buFont typeface="Arial" panose="020B0604020202020204" pitchFamily="34" charset="0"/>
              <a:buChar char="•"/>
              <a:defRPr sz="1765"/>
            </a:lvl3pPr>
            <a:lvl4pPr marL="671903" indent="0">
              <a:lnSpc>
                <a:spcPct val="100000"/>
              </a:lnSpc>
              <a:spcBef>
                <a:spcPts val="588"/>
              </a:spcBef>
              <a:spcAft>
                <a:spcPts val="588"/>
              </a:spcAft>
              <a:buNone/>
              <a:defRPr/>
            </a:lvl4pPr>
            <a:lvl5pPr marL="895870"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58750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7/28/20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54366913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6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998" spc="-98" baseline="0">
                <a:solidFill>
                  <a:schemeClr val="bg1"/>
                </a:soli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7639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424483675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115231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6"/>
            <a:ext cx="1887538" cy="1110625"/>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3007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55754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067426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76298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4527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7/28/20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0833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6993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2896196349"/>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827904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07955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55380335"/>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81609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68351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62677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6000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6452299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53225010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44985063"/>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04376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5325176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515782519"/>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5969319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90311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3731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33856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07714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4566150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7/28/20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7/28/20</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7/28/20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7/28/20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What</a:t>
            </a:r>
            <a:endParaRPr lang="en-US" sz="2352">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How</a:t>
            </a:r>
            <a:endParaRPr lang="en-US" sz="3526">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7/28/20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7/28/20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7/28/20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image" Target="../media/image3.png"/><Relationship Id="rId2" Type="http://schemas.openxmlformats.org/officeDocument/2006/relationships/slideLayout" Target="../slideLayouts/slideLayout97.xml"/><Relationship Id="rId16" Type="http://schemas.openxmlformats.org/officeDocument/2006/relationships/theme" Target="../theme/theme10.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theme" Target="../theme/theme1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image" Target="../media/image12.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image" Target="../media/image20.png"/><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12.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image" Target="../media/image21.emf"/><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theme" Target="../theme/theme1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theme" Target="../theme/theme14.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8" Type="http://schemas.openxmlformats.org/officeDocument/2006/relationships/slideLayout" Target="../slideLayouts/slideLayout178.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5.xml"/><Relationship Id="rId1" Type="http://schemas.openxmlformats.org/officeDocument/2006/relationships/slideLayout" Target="../slideLayouts/slideLayout203.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34" Type="http://schemas.openxmlformats.org/officeDocument/2006/relationships/image" Target="../media/image28.png"/><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theme" Target="../theme/theme16.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8" Type="http://schemas.openxmlformats.org/officeDocument/2006/relationships/slideLayout" Target="../slideLayouts/slideLayout211.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4" Type="http://schemas.openxmlformats.org/officeDocument/2006/relationships/image" Target="../media/image2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theme" Target="../theme/theme18.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image" Target="../media/image12.emf"/><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image" Target="../media/image42.png"/><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9.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8"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5.xml"/><Relationship Id="rId7" Type="http://schemas.openxmlformats.org/officeDocument/2006/relationships/theme" Target="../theme/theme6.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7.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image" Target="../media/image12.emf"/><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theme" Target="../theme/theme9.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7/28/20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061" r:id="rId12"/>
    <p:sldLayoutId id="2147484062" r:id="rId13"/>
    <p:sldLayoutId id="214748415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7" r:id="rId9"/>
    <p:sldLayoutId id="2147483898" r:id="rId10"/>
    <p:sldLayoutId id="2147483899" r:id="rId11"/>
    <p:sldLayoutId id="2147483900" r:id="rId12"/>
    <p:sldLayoutId id="2147483901" r:id="rId13"/>
    <p:sldLayoutId id="2147483902" r:id="rId14"/>
    <p:sldLayoutId id="2147483903" r:id="rId1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501941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67349028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380498752"/>
      </p:ext>
    </p:extLst>
  </p:cSld>
  <p:clrMap bg1="dk1" tx1="lt1" bg2="dk2" tx2="lt2" accent1="accent1" accent2="accent2" accent3="accent3" accent4="accent4" accent5="accent5" accent6="accent6" hlink="hlink" folHlink="folHlink"/>
  <p:sldLayoutIdLst>
    <p:sldLayoutId id="2147484017"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397345716"/>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767982811"/>
      </p:ext>
    </p:extLst>
  </p:cSld>
  <p:clrMap bg1="dk1" tx1="lt1" bg2="dk2" tx2="lt2" accent1="accent1" accent2="accent2" accent3="accent3" accent4="accent4" accent5="accent5" accent6="accent6" hlink="hlink" folHlink="folHlink"/>
  <p:sldLayoutIdLst>
    <p:sldLayoutId id="2147484059" r:id="rId1"/>
    <p:sldLayoutId id="2147484060"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1787956"/>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 id="2147484083" r:id="rId20"/>
    <p:sldLayoutId id="2147484084" r:id="rId21"/>
    <p:sldLayoutId id="2147484085" r:id="rId22"/>
    <p:sldLayoutId id="2147484086" r:id="rId23"/>
    <p:sldLayoutId id="2147484087" r:id="rId24"/>
    <p:sldLayoutId id="2147484088" r:id="rId25"/>
    <p:sldLayoutId id="2147484089" r:id="rId26"/>
    <p:sldLayoutId id="2147484090"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36675190"/>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 id="2147484108" r:id="rId17"/>
    <p:sldLayoutId id="2147484109" r:id="rId18"/>
    <p:sldLayoutId id="2147484110" r:id="rId19"/>
    <p:sldLayoutId id="2147484111" r:id="rId20"/>
    <p:sldLayoutId id="2147484112" r:id="rId21"/>
    <p:sldLayoutId id="2147484113" r:id="rId22"/>
    <p:sldLayoutId id="2147484114" r:id="rId23"/>
    <p:sldLayoutId id="2147484115" r:id="rId24"/>
    <p:sldLayoutId id="2147484116" r:id="rId25"/>
    <p:sldLayoutId id="2147484117" r:id="rId26"/>
    <p:sldLayoutId id="2147484118" r:id="rId27"/>
    <p:sldLayoutId id="2147484119" r:id="rId28"/>
    <p:sldLayoutId id="2147484120" r:id="rId29"/>
    <p:sldLayoutId id="2147484121" r:id="rId30"/>
    <p:sldLayoutId id="2147484122" r:id="rId31"/>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7/28/20</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79369038"/>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 id="2147484143" r:id="rId20"/>
    <p:sldLayoutId id="2147484144" r:id="rId21"/>
    <p:sldLayoutId id="2147484145" r:id="rId22"/>
    <p:sldLayoutId id="2147484146" r:id="rId23"/>
    <p:sldLayoutId id="2147484147" r:id="rId24"/>
    <p:sldLayoutId id="2147484148" r:id="rId25"/>
    <p:sldLayoutId id="2147484149"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90.xml"/><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0.xml"/></Relationships>
</file>

<file path=ppt/slides/_rels/slide1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cosmos-db/" TargetMode="External"/><Relationship Id="rId3" Type="http://schemas.openxmlformats.org/officeDocument/2006/relationships/hyperlink" Target="https://docs.microsoft.com/en-us/cli/azure/install-azure-cli?view=azure-cli-latest" TargetMode="External"/><Relationship Id="rId7" Type="http://schemas.openxmlformats.org/officeDocument/2006/relationships/hyperlink" Target="https://docs.microsoft.com/en-us/azure/azure-resource-manager/resource-group-authoring-templates" TargetMode="External"/><Relationship Id="rId2" Type="http://schemas.openxmlformats.org/officeDocument/2006/relationships/hyperlink" Target="https://docs.microsoft.com/en-us/azure/cloud-shell/overview" TargetMode="External"/><Relationship Id="rId1" Type="http://schemas.openxmlformats.org/officeDocument/2006/relationships/slideLayout" Target="../slideLayouts/slideLayout2.xml"/><Relationship Id="rId6" Type="http://schemas.openxmlformats.org/officeDocument/2006/relationships/hyperlink" Target="https://docs.microsoft.com/en-us/azure/azure-monitor/app/app-insights-overview" TargetMode="External"/><Relationship Id="rId11" Type="http://schemas.openxmlformats.org/officeDocument/2006/relationships/hyperlink" Target="https://docs.microsoft.com/en-us/azure/app-service/" TargetMode="External"/><Relationship Id="rId5" Type="http://schemas.openxmlformats.org/officeDocument/2006/relationships/hyperlink" Target="https://docs.microsoft.com/en-us/azure/architecture/best-practices/naming-conventions" TargetMode="External"/><Relationship Id="rId10" Type="http://schemas.openxmlformats.org/officeDocument/2006/relationships/hyperlink" Target="https://docs.microsoft.com/en-us/azure/app-service/overview-hosting-plans" TargetMode="External"/><Relationship Id="rId4" Type="http://schemas.openxmlformats.org/officeDocument/2006/relationships/hyperlink" Target="https://docs.microsoft.com/en-us/cli/azure/reference-index?view=azure-cli-latest" TargetMode="External"/><Relationship Id="rId9" Type="http://schemas.openxmlformats.org/officeDocument/2006/relationships/hyperlink" Target="https://docs.microsoft.com/en-us/azure/container-instanc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8892" y="2359412"/>
            <a:ext cx="10134216" cy="1161921"/>
          </a:xfrm>
        </p:spPr>
        <p:txBody>
          <a:bodyPr/>
          <a:lstStyle/>
          <a:p>
            <a:pPr algn="ctr"/>
            <a:r>
              <a:rPr lang="en-US" dirty="0">
                <a:solidFill>
                  <a:srgbClr val="FFC000"/>
                </a:solidFill>
              </a:rPr>
              <a:t>Microservices in Azure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8" y="252169"/>
            <a:ext cx="70952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41885218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46293" y="440918"/>
            <a:ext cx="9651170" cy="597616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3200" b="1">
                <a:latin typeface="Segoe UI Light" panose="020B0502040204020203" pitchFamily="34" charset="0"/>
                <a:cs typeface="Segoe UI Light" panose="020B0502040204020203" pitchFamily="34" charset="0"/>
              </a:rPr>
              <a:t>Azure Resource Manager</a:t>
            </a:r>
          </a:p>
          <a:p>
            <a:pPr marL="0" indent="0">
              <a:buNone/>
            </a:pPr>
            <a:endParaRPr lang="en-US" sz="2400">
              <a:latin typeface="Segoe UI Light" panose="020B0502040204020203" pitchFamily="34" charset="0"/>
              <a:cs typeface="Segoe UI Light" panose="020B0502040204020203" pitchFamily="34" charset="0"/>
            </a:endParaRPr>
          </a:p>
          <a:p>
            <a:pPr marL="0" indent="0">
              <a:buNone/>
            </a:pPr>
            <a:r>
              <a:rPr lang="en-US" sz="2400">
                <a:latin typeface="Segoe UI Light" panose="020B0502040204020203" pitchFamily="34" charset="0"/>
                <a:cs typeface="Segoe UI Light" panose="020B0502040204020203" pitchFamily="34" charset="0"/>
              </a:rPr>
              <a:t>Consistent Management Layer</a:t>
            </a:r>
            <a:endParaRPr lang="en-US" sz="1800">
              <a:latin typeface="Segoe UI Light" panose="020B0502040204020203" pitchFamily="34" charset="0"/>
              <a:cs typeface="Segoe UI Light" panose="020B0502040204020203" pitchFamily="34" charset="0"/>
            </a:endParaRPr>
          </a:p>
        </p:txBody>
      </p:sp>
      <p:grpSp>
        <p:nvGrpSpPr>
          <p:cNvPr id="1196" name="Group 1195"/>
          <p:cNvGrpSpPr/>
          <p:nvPr/>
        </p:nvGrpSpPr>
        <p:grpSpPr>
          <a:xfrm>
            <a:off x="2555559" y="611431"/>
            <a:ext cx="9264279" cy="552136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1" i="0" u="none" strike="noStrike" kern="1200" cap="all" spc="0" normalizeH="0" baseline="0" noProof="0">
                  <a:ln>
                    <a:noFill/>
                  </a:ln>
                  <a:solidFill>
                    <a:prstClr val="white"/>
                  </a:solidFill>
                  <a:effectLst/>
                  <a:uLnTx/>
                  <a:uFillTx/>
                  <a:latin typeface="Calibri" panose="020F0502020204030204"/>
                  <a:ea typeface="+mn-ea"/>
                  <a:cs typeface="+mn-cs"/>
                </a:rPr>
                <a:t>Azure Resource Manager API</a:t>
              </a:r>
            </a:p>
          </p:txBody>
        </p:sp>
      </p:grpSp>
    </p:spTree>
    <p:extLst>
      <p:ext uri="{BB962C8B-B14F-4D97-AF65-F5344CB8AC3E}">
        <p14:creationId xmlns:p14="http://schemas.microsoft.com/office/powerpoint/2010/main" val="14983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291312" y="519406"/>
            <a:ext cx="10515600" cy="1325563"/>
          </a:xfrm>
          <a:prstGeom prst="rect">
            <a:avLst/>
          </a:prstGeom>
        </p:spPr>
        <p:txBody>
          <a:bodyPr/>
          <a:lstStyle/>
          <a:p>
            <a:r>
              <a:rPr lang="en-US"/>
              <a:t>The template</a:t>
            </a:r>
          </a:p>
        </p:txBody>
      </p:sp>
      <p:sp>
        <p:nvSpPr>
          <p:cNvPr id="6" name="Text Placeholder 5"/>
          <p:cNvSpPr>
            <a:spLocks noGrp="1"/>
          </p:cNvSpPr>
          <p:nvPr>
            <p:ph type="body" sz="quarter" idx="4294967295"/>
          </p:nvPr>
        </p:nvSpPr>
        <p:spPr>
          <a:xfrm>
            <a:off x="291312" y="1536994"/>
            <a:ext cx="11652250" cy="4779962"/>
          </a:xfrm>
        </p:spPr>
        <p:txBody>
          <a:bodyPr>
            <a:normAutofit lnSpcReduction="10000"/>
          </a:bodyPr>
          <a:lstStyle/>
          <a:p>
            <a:pPr marL="0" indent="0">
              <a:buNone/>
            </a:pPr>
            <a:r>
              <a:rPr lang="en-US"/>
              <a:t>Structure and elements</a:t>
            </a:r>
          </a:p>
          <a:p>
            <a:pPr marL="0" indent="0">
              <a:buNone/>
            </a:pPr>
            <a:r>
              <a:rPr lang="en-US" sz="1568">
                <a:solidFill>
                  <a:srgbClr val="000000"/>
                </a:solidFill>
                <a:latin typeface="Consolas" panose="020B0609020204030204" pitchFamily="49" charset="0"/>
              </a:rPr>
              <a:t>{</a:t>
            </a:r>
          </a:p>
          <a:p>
            <a:pPr marL="0" indent="0">
              <a:buNone/>
            </a:pPr>
            <a:r>
              <a:rPr lang="de-DE" sz="1568">
                <a:solidFill>
                  <a:srgbClr val="000000"/>
                </a:solidFill>
                <a:latin typeface="Consolas" panose="020B0609020204030204" pitchFamily="49" charset="0"/>
              </a:rPr>
              <a:t>   </a:t>
            </a:r>
            <a:r>
              <a:rPr lang="de-DE" sz="1568">
                <a:solidFill>
                  <a:srgbClr val="2E75B6"/>
                </a:solidFill>
                <a:latin typeface="Consolas" panose="020B0609020204030204" pitchFamily="49" charset="0"/>
              </a:rPr>
              <a:t>"$schema"</a:t>
            </a:r>
            <a:r>
              <a:rPr lang="de-DE" sz="1568">
                <a:solidFill>
                  <a:srgbClr val="000000"/>
                </a:solidFill>
                <a:latin typeface="Consolas" panose="020B0609020204030204" pitchFamily="49" charset="0"/>
              </a:rPr>
              <a:t>: </a:t>
            </a:r>
            <a:r>
              <a:rPr lang="de-DE" sz="1568">
                <a:solidFill>
                  <a:srgbClr val="A31515"/>
                </a:solidFill>
                <a:latin typeface="Consolas" panose="020B0609020204030204" pitchFamily="49" charset="0"/>
              </a:rPr>
              <a:t>"http://schema.management.azure.com/schemas/2015-01-01/deploymentTemplate.json#"</a:t>
            </a:r>
            <a:r>
              <a:rPr lang="de-DE" sz="1568">
                <a:solidFill>
                  <a:srgbClr val="000000"/>
                </a:solidFill>
                <a:latin typeface="Consolas" panose="020B0609020204030204" pitchFamily="49" charset="0"/>
              </a:rPr>
              <a:t>,</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a:t>
            </a:r>
            <a:r>
              <a:rPr lang="en-US" sz="1568" err="1">
                <a:solidFill>
                  <a:srgbClr val="2E75B6"/>
                </a:solidFill>
                <a:latin typeface="Consolas" panose="020B0609020204030204" pitchFamily="49" charset="0"/>
              </a:rPr>
              <a:t>contentVersion</a:t>
            </a:r>
            <a:r>
              <a:rPr lang="en-US" sz="1568">
                <a:solidFill>
                  <a:srgbClr val="2E75B6"/>
                </a:solidFill>
                <a:latin typeface="Consolas" panose="020B0609020204030204" pitchFamily="49" charset="0"/>
              </a:rPr>
              <a:t>"</a:t>
            </a:r>
            <a:r>
              <a:rPr lang="en-US" sz="1568">
                <a:solidFill>
                  <a:srgbClr val="000000"/>
                </a:solidFill>
                <a:latin typeface="Consolas" panose="020B0609020204030204" pitchFamily="49" charset="0"/>
              </a:rPr>
              <a:t>: </a:t>
            </a:r>
            <a:r>
              <a:rPr lang="en-US" sz="1568">
                <a:solidFill>
                  <a:srgbClr val="A31515"/>
                </a:solidFill>
                <a:latin typeface="Consolas" panose="020B0609020204030204" pitchFamily="49" charset="0"/>
              </a:rPr>
              <a:t>""</a:t>
            </a:r>
            <a:r>
              <a:rPr lang="en-US" sz="1568">
                <a:solidFill>
                  <a:srgbClr val="000000"/>
                </a:solidFill>
                <a:latin typeface="Consolas" panose="020B0609020204030204" pitchFamily="49" charset="0"/>
              </a:rPr>
              <a:t>,</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"parameters"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"variables"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"resources"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"outputs"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a:t>
            </a:r>
            <a:endParaRPr lang="en-US" sz="1568">
              <a:latin typeface="Consolas" panose="020B0609020204030204" pitchFamily="49" charset="0"/>
            </a:endParaRPr>
          </a:p>
          <a:p>
            <a:pPr marL="0" indent="0">
              <a:buNone/>
            </a:pPr>
            <a:endParaRPr lang="en-US"/>
          </a:p>
          <a:p>
            <a:pPr marL="0" indent="0">
              <a:buNone/>
            </a:pPr>
            <a:r>
              <a:rPr lang="en-US"/>
              <a:t>Declarative syntax</a:t>
            </a:r>
          </a:p>
          <a:p>
            <a:pPr marL="0" indent="0">
              <a:buNone/>
            </a:pPr>
            <a:r>
              <a:rPr lang="en-US" sz="1961"/>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04166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895218"/>
            <a:ext cx="11653523" cy="2637645"/>
          </a:xfrm>
        </p:spPr>
        <p:txBody>
          <a:bodyPr/>
          <a:lstStyle/>
          <a:p>
            <a:r>
              <a:rPr lang="en-US" sz="3200" b="1"/>
              <a:t>Deploy a publicly accessible ARM template that will deploy App Insights to your Resources Group</a:t>
            </a:r>
          </a:p>
          <a:p>
            <a:r>
              <a:rPr lang="en-US" sz="3200" b="1"/>
              <a:t>Set a variable with the </a:t>
            </a:r>
            <a:r>
              <a:rPr lang="en-US" sz="3200" b="1" err="1"/>
              <a:t>InstrumentationKey</a:t>
            </a:r>
            <a:r>
              <a:rPr lang="en-US" sz="3200" b="1"/>
              <a:t> for later</a:t>
            </a:r>
          </a:p>
          <a:p>
            <a:endParaRPr lang="en-US" sz="3200" b="1"/>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Always need App Insights!</a:t>
            </a:r>
          </a:p>
        </p:txBody>
      </p:sp>
    </p:spTree>
    <p:extLst>
      <p:ext uri="{BB962C8B-B14F-4D97-AF65-F5344CB8AC3E}">
        <p14:creationId xmlns:p14="http://schemas.microsoft.com/office/powerpoint/2010/main" val="41662686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911" y="1923208"/>
            <a:ext cx="803055" cy="301727"/>
          </a:xfrm>
          <a:prstGeom prst="rect">
            <a:avLst/>
          </a:prstGeom>
          <a:noFill/>
        </p:spPr>
        <p:txBody>
          <a:bodyPr wrap="square" rtlCol="0" anchor="ctr">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521" y="2188074"/>
            <a:ext cx="1141204" cy="303481"/>
          </a:xfrm>
          <a:prstGeom prst="rect">
            <a:avLst/>
          </a:prstGeom>
          <a:noFill/>
        </p:spPr>
        <p:txBody>
          <a:bodyPr wrap="square" rtlCol="0" anchor="ctr">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6574" y="2474709"/>
            <a:ext cx="1293844" cy="512935"/>
            <a:chOff x="1880903" y="2139228"/>
            <a:chExt cx="1294027" cy="513007"/>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39228"/>
              <a:ext cx="803169" cy="513007"/>
            </a:xfrm>
            <a:prstGeom prst="rect">
              <a:avLst/>
            </a:prstGeom>
            <a:noFill/>
          </p:spPr>
          <p:txBody>
            <a:bodyPr wrap="square" rtlCol="0" anchor="ctr">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4130" y="5547682"/>
            <a:ext cx="9923740" cy="1309832"/>
          </a:xfrm>
          <a:prstGeom prst="rect">
            <a:avLst/>
          </a:prstGeom>
        </p:spPr>
      </p:pic>
      <p:sp>
        <p:nvSpPr>
          <p:cNvPr id="100"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866" y="2593371"/>
            <a:ext cx="12187573"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865" y="3990063"/>
            <a:ext cx="1219027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399358" y="4315064"/>
            <a:ext cx="11349556" cy="1606474"/>
            <a:chOff x="580716" y="4237919"/>
            <a:chExt cx="11351165" cy="1606702"/>
          </a:xfrm>
        </p:grpSpPr>
        <p:sp>
          <p:nvSpPr>
            <p:cNvPr id="893" name="TextBox 892"/>
            <p:cNvSpPr txBox="1"/>
            <p:nvPr/>
          </p:nvSpPr>
          <p:spPr>
            <a:xfrm>
              <a:off x="580716" y="5255413"/>
              <a:ext cx="138185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Turnkey global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distribution</a:t>
              </a:r>
            </a:p>
          </p:txBody>
        </p:sp>
        <p:sp>
          <p:nvSpPr>
            <p:cNvPr id="894" name="TextBox 893"/>
            <p:cNvSpPr txBox="1"/>
            <p:nvPr/>
          </p:nvSpPr>
          <p:spPr>
            <a:xfrm>
              <a:off x="2644331" y="4596855"/>
              <a:ext cx="2101697"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Elastic scale out </a:t>
              </a:r>
            </a:p>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of storage &amp; throughput</a:t>
              </a:r>
            </a:p>
          </p:txBody>
        </p:sp>
        <p:sp>
          <p:nvSpPr>
            <p:cNvPr id="895" name="TextBox 894"/>
            <p:cNvSpPr txBox="1"/>
            <p:nvPr/>
          </p:nvSpPr>
          <p:spPr>
            <a:xfrm>
              <a:off x="5354381" y="4237919"/>
              <a:ext cx="2059260"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Guaranteed low latency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at the 99</a:t>
              </a:r>
              <a:r>
                <a:rPr kumimoji="0" lang="en-US" sz="1372" b="0" i="0" u="none" strike="noStrike" kern="0" cap="none" spc="0" normalizeH="0" baseline="30000" noProof="0">
                  <a:ln>
                    <a:noFill/>
                  </a:ln>
                  <a:solidFill>
                    <a:srgbClr val="0078D7"/>
                  </a:solidFill>
                  <a:effectLst/>
                  <a:uLnTx/>
                  <a:uFillTx/>
                  <a:latin typeface="Segoe UI"/>
                  <a:ea typeface="+mn-ea"/>
                  <a:cs typeface="Segoe UI Semilight" panose="020B0402040204020203" pitchFamily="34" charset="0"/>
                </a:rPr>
                <a:t>th</a:t>
              </a: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 percentile</a:t>
              </a:r>
            </a:p>
          </p:txBody>
        </p:sp>
        <p:sp>
          <p:nvSpPr>
            <p:cNvPr id="896" name="TextBox 895"/>
            <p:cNvSpPr txBox="1"/>
            <p:nvPr/>
          </p:nvSpPr>
          <p:spPr>
            <a:xfrm>
              <a:off x="10495019" y="5331614"/>
              <a:ext cx="143686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Comprehensive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SLAs</a:t>
              </a:r>
            </a:p>
          </p:txBody>
        </p:sp>
        <p:sp>
          <p:nvSpPr>
            <p:cNvPr id="897" name="TextBox 896"/>
            <p:cNvSpPr txBox="1"/>
            <p:nvPr/>
          </p:nvSpPr>
          <p:spPr>
            <a:xfrm>
              <a:off x="8072446" y="4596855"/>
              <a:ext cx="169462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Five well-defined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consistency models</a:t>
              </a:r>
            </a:p>
          </p:txBody>
        </p:sp>
      </p:grpSp>
      <p:sp>
        <p:nvSpPr>
          <p:cNvPr id="84" name="Title 10"/>
          <p:cNvSpPr>
            <a:spLocks noGrp="1"/>
          </p:cNvSpPr>
          <p:nvPr>
            <p:ph type="title"/>
          </p:nvPr>
        </p:nvSpPr>
        <p:spPr>
          <a:xfrm>
            <a:off x="268907" y="280714"/>
            <a:ext cx="11654187" cy="899537"/>
          </a:xfrm>
        </p:spPr>
        <p:txBody>
          <a:bodyPr/>
          <a:lstStyle/>
          <a:p>
            <a:pPr>
              <a:spcBef>
                <a:spcPts val="600"/>
              </a:spcBef>
            </a:pPr>
            <a:r>
              <a:rPr lang="en-US">
                <a:solidFill>
                  <a:schemeClr val="tx1"/>
                </a:solidFill>
                <a:latin typeface="+mn-lt"/>
              </a:rPr>
              <a:t>Azure Cosmos DB</a:t>
            </a:r>
            <a:br>
              <a:rPr lang="en-US">
                <a:solidFill>
                  <a:schemeClr val="tx1"/>
                </a:solidFill>
                <a:latin typeface="+mn-lt"/>
              </a:rPr>
            </a:br>
            <a:endParaRPr lang="en-US" cap="none">
              <a:solidFill>
                <a:schemeClr val="tx1"/>
              </a:solidFill>
              <a:latin typeface="+mn-lt"/>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993" y="2032847"/>
            <a:ext cx="631043" cy="418516"/>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760366" y="3015242"/>
            <a:ext cx="7055261" cy="1021916"/>
            <a:chOff x="2759892" y="3085807"/>
            <a:chExt cx="7056262" cy="1022061"/>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02806" y="3085807"/>
              <a:ext cx="1014301" cy="783890"/>
              <a:chOff x="6905435" y="3085807"/>
              <a:chExt cx="1014301" cy="783890"/>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6905435" y="3567928"/>
                <a:ext cx="1014301" cy="301769"/>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685845" y="3293168"/>
              <a:ext cx="1363221" cy="580177"/>
              <a:chOff x="4846012" y="3293168"/>
              <a:chExt cx="1363221" cy="580177"/>
            </a:xfrm>
          </p:grpSpPr>
          <p:sp>
            <p:nvSpPr>
              <p:cNvPr id="162" name="TextBox 161"/>
              <p:cNvSpPr txBox="1"/>
              <p:nvPr/>
            </p:nvSpPr>
            <p:spPr>
              <a:xfrm>
                <a:off x="4846012" y="3571575"/>
                <a:ext cx="1363221" cy="301770"/>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759892" y="3285344"/>
              <a:ext cx="962183" cy="822524"/>
              <a:chOff x="3162919" y="3055226"/>
              <a:chExt cx="962183" cy="822524"/>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162919" y="3575981"/>
                <a:ext cx="962183" cy="301769"/>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708076" cy="701088"/>
              <a:chOff x="8667216" y="3156797"/>
              <a:chExt cx="708076" cy="701088"/>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06768" y="3556115"/>
                <a:ext cx="668524" cy="301770"/>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1134130" y="1141828"/>
            <a:ext cx="10218251" cy="452590"/>
          </a:xfrm>
          <a:prstGeom prst="rect">
            <a:avLst/>
          </a:prstGeom>
        </p:spPr>
        <p:txBody>
          <a:bodyPr wrap="squar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328" y="2705573"/>
            <a:ext cx="1101330" cy="43189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87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idx="4294967295"/>
          </p:nvPr>
        </p:nvSpPr>
        <p:spPr>
          <a:xfrm>
            <a:off x="536575" y="288925"/>
            <a:ext cx="11655425" cy="900113"/>
          </a:xfrm>
        </p:spPr>
        <p:txBody>
          <a:bodyPr/>
          <a:lstStyle/>
          <a:p>
            <a:r>
              <a:rPr lang="en-US">
                <a:latin typeface="Segoe UI" panose="020B0502040204020203" pitchFamily="34" charset="0"/>
                <a:cs typeface="Segoe UI" panose="020B0502040204020203" pitchFamily="34" charset="0"/>
              </a:rPr>
              <a:t>Request Units</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4294967295"/>
          </p:nvPr>
        </p:nvSpPr>
        <p:spPr>
          <a:xfrm>
            <a:off x="514303" y="1604694"/>
            <a:ext cx="6529667" cy="3829253"/>
          </a:xfrm>
        </p:spPr>
        <p:txBody>
          <a:bodyPr vert="horz" wrap="square" lIns="146304" tIns="91440" rIns="146304" bIns="91440" rtlCol="0" anchor="t">
            <a:spAutoFit/>
          </a:bodyPr>
          <a:lstStyle/>
          <a:p>
            <a:pPr>
              <a:lnSpc>
                <a:spcPct val="100000"/>
              </a:lnSpc>
            </a:pPr>
            <a:r>
              <a:rPr lang="en-US" sz="2400">
                <a:latin typeface="Segoe UI" panose="020B0502040204020203" pitchFamily="34" charset="0"/>
                <a:cs typeface="Segoe UI" panose="020B0502040204020203" pitchFamily="34" charset="0"/>
              </a:rPr>
              <a:t>Provisioned in terms of RU/sec</a:t>
            </a:r>
          </a:p>
          <a:p>
            <a:pPr marL="742950" lvl="2" indent="-285750">
              <a:lnSpc>
                <a:spcPct val="100000"/>
              </a:lnSpc>
            </a:pPr>
            <a:r>
              <a:rPr lang="en-US" sz="2400">
                <a:latin typeface="Segoe UI" panose="020B0502040204020203" pitchFamily="34" charset="0"/>
                <a:cs typeface="Segoe UI" panose="020B0502040204020203" pitchFamily="34" charset="0"/>
              </a:rPr>
              <a:t>Rate limiting based on amount of throughput provisioned</a:t>
            </a:r>
          </a:p>
          <a:p>
            <a:pPr marL="742950" lvl="2" indent="-285750">
              <a:lnSpc>
                <a:spcPct val="100000"/>
              </a:lnSpc>
            </a:pPr>
            <a:r>
              <a:rPr lang="en-US" sz="2400">
                <a:latin typeface="Segoe UI" panose="020B0502040204020203" pitchFamily="34" charset="0"/>
                <a:cs typeface="Segoe UI" panose="020B0502040204020203" pitchFamily="34" charset="0"/>
              </a:rPr>
              <a:t>Can be increased or decreased instantaneously</a:t>
            </a:r>
          </a:p>
          <a:p>
            <a:pPr>
              <a:lnSpc>
                <a:spcPct val="100000"/>
              </a:lnSpc>
            </a:pPr>
            <a:r>
              <a:rPr lang="en-US" sz="2400">
                <a:latin typeface="Segoe UI" panose="020B0502040204020203" pitchFamily="34" charset="0"/>
                <a:cs typeface="Segoe UI" panose="020B0502040204020203" pitchFamily="34" charset="0"/>
              </a:rPr>
              <a:t>Metered Hourly</a:t>
            </a:r>
          </a:p>
          <a:p>
            <a:pPr marL="742950" lvl="2" indent="-285750">
              <a:lnSpc>
                <a:spcPct val="100000"/>
              </a:lnSpc>
            </a:pPr>
            <a:r>
              <a:rPr lang="en-US" sz="2400">
                <a:latin typeface="Segoe UI" panose="020B0502040204020203" pitchFamily="34" charset="0"/>
                <a:cs typeface="Segoe UI" panose="020B0502040204020203" pitchFamily="34" charset="0"/>
              </a:rPr>
              <a:t>Background processes like TTL expiration, index transformations scheduled when quiescent</a:t>
            </a:r>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1243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546A"/>
                </a:solidFill>
                <a:effectLst/>
                <a:uLnTx/>
                <a:uFillTx/>
                <a:latin typeface="Calibri" panose="020F0502020204030204"/>
                <a:ea typeface="+mn-ea"/>
                <a:cs typeface="Segoe UI Light" panose="020B0502040204020203"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1282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546A"/>
                </a:solidFill>
                <a:effectLst/>
                <a:uLnTx/>
                <a:uFillTx/>
                <a:latin typeface="Calibri" panose="020F0502020204030204"/>
                <a:ea typeface="+mn-ea"/>
                <a:cs typeface="Segoe UI Light" panose="020B0502040204020203"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6087157" y="4029528"/>
            <a:ext cx="25010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3" y="5175613"/>
            <a:ext cx="18347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Replica Quiescent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18961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Rate limit</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No rate limiting</a:t>
            </a:r>
          </a:p>
        </p:txBody>
      </p:sp>
    </p:spTree>
    <p:extLst>
      <p:ext uri="{BB962C8B-B14F-4D97-AF65-F5344CB8AC3E}">
        <p14:creationId xmlns:p14="http://schemas.microsoft.com/office/powerpoint/2010/main" val="3413977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idx="4294967295"/>
          </p:nvPr>
        </p:nvSpPr>
        <p:spPr>
          <a:xfrm>
            <a:off x="536575" y="288925"/>
            <a:ext cx="11655425" cy="900113"/>
          </a:xfrm>
        </p:spPr>
        <p:txBody>
          <a:bodyPr/>
          <a:lstStyle/>
          <a:p>
            <a:r>
              <a:rPr lang="en-US">
                <a:latin typeface="Segoe UI" panose="020B0502040204020203" pitchFamily="34" charset="0"/>
                <a:cs typeface="Segoe UI" panose="020B0502040204020203" pitchFamily="34" charset="0"/>
              </a:rPr>
              <a:t>Cosmos 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078098" y="2666776"/>
            <a:ext cx="823145" cy="445362"/>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471280" y="1549854"/>
            <a:ext cx="1591417" cy="928031"/>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Segoe UI" panose="020B0502040204020203" pitchFamily="34" charset="0"/>
                <a:ea typeface="+mn-ea"/>
                <a:cs typeface="Segoe UI" panose="020B0502040204020203"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1712351" y="2591739"/>
            <a:ext cx="1802179" cy="1173306"/>
            <a:chOff x="9117604" y="1599941"/>
            <a:chExt cx="1025823"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Segoe UI" panose="020B0502040204020203" pitchFamily="34" charset="0"/>
                  <a:ea typeface="+mn-ea"/>
                  <a:cs typeface="Segoe UI" panose="020B0502040204020203"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Segoe UI" panose="020B0502040204020203" pitchFamily="34" charset="0"/>
                  <a:ea typeface="+mn-ea"/>
                  <a:cs typeface="Segoe UI" panose="020B0502040204020203"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4"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Segoe UI" panose="020B0502040204020203" pitchFamily="34" charset="0"/>
                  <a:ea typeface="+mn-ea"/>
                  <a:cs typeface="Segoe UI" panose="020B0502040204020203" pitchFamily="34" charset="0"/>
                </a:rPr>
                <a:t>Database</a:t>
              </a:r>
            </a:p>
          </p:txBody>
        </p:sp>
      </p:grpSp>
      <p:grpSp>
        <p:nvGrpSpPr>
          <p:cNvPr id="47" name="Group 46">
            <a:extLst>
              <a:ext uri="{FF2B5EF4-FFF2-40B4-BE49-F238E27FC236}">
                <a16:creationId xmlns:a16="http://schemas.microsoft.com/office/drawing/2014/main" id="{668E5A11-97E0-4117-B70D-67A6089FBA86}"/>
              </a:ext>
            </a:extLst>
          </p:cNvPr>
          <p:cNvGrpSpPr/>
          <p:nvPr/>
        </p:nvGrpSpPr>
        <p:grpSpPr>
          <a:xfrm>
            <a:off x="2911002" y="3990409"/>
            <a:ext cx="1802185" cy="1173306"/>
            <a:chOff x="9117601" y="1599941"/>
            <a:chExt cx="1025826" cy="604852"/>
          </a:xfrm>
          <a:solidFill>
            <a:schemeClr val="bg1">
              <a:lumMod val="95000"/>
            </a:schemeClr>
          </a:solidFill>
        </p:grpSpPr>
        <p:sp>
          <p:nvSpPr>
            <p:cNvPr id="48" name="Rectangle 47">
              <a:extLst>
                <a:ext uri="{FF2B5EF4-FFF2-40B4-BE49-F238E27FC236}">
                  <a16:creationId xmlns:a16="http://schemas.microsoft.com/office/drawing/2014/main" id="{F45F26BC-952F-4E8A-A724-9C21ECB418AC}"/>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Database</a:t>
              </a:r>
            </a:p>
          </p:txBody>
        </p:sp>
        <p:sp>
          <p:nvSpPr>
            <p:cNvPr id="49" name="Rectangle 48">
              <a:extLst>
                <a:ext uri="{FF2B5EF4-FFF2-40B4-BE49-F238E27FC236}">
                  <a16:creationId xmlns:a16="http://schemas.microsoft.com/office/drawing/2014/main" id="{7049D015-6225-4916-BFA0-3ECC6A57DB6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Database</a:t>
              </a:r>
            </a:p>
          </p:txBody>
        </p:sp>
        <p:sp>
          <p:nvSpPr>
            <p:cNvPr id="50" name="Rectangle 49">
              <a:extLst>
                <a:ext uri="{FF2B5EF4-FFF2-40B4-BE49-F238E27FC236}">
                  <a16:creationId xmlns:a16="http://schemas.microsoft.com/office/drawing/2014/main" id="{8CD118DA-EA57-4E5A-AD8C-F2BEFA79245F}"/>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Collection</a:t>
              </a:r>
            </a:p>
          </p:txBody>
        </p:sp>
      </p:grpSp>
      <p:grpSp>
        <p:nvGrpSpPr>
          <p:cNvPr id="51" name="Group 50">
            <a:extLst>
              <a:ext uri="{FF2B5EF4-FFF2-40B4-BE49-F238E27FC236}">
                <a16:creationId xmlns:a16="http://schemas.microsoft.com/office/drawing/2014/main" id="{A340A42A-47F2-42BE-9841-E5336B7396D4}"/>
              </a:ext>
            </a:extLst>
          </p:cNvPr>
          <p:cNvGrpSpPr/>
          <p:nvPr/>
        </p:nvGrpSpPr>
        <p:grpSpPr>
          <a:xfrm>
            <a:off x="4257884" y="5320800"/>
            <a:ext cx="1802185" cy="1173306"/>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19D08934-712F-4F23-8BE4-6FD65CAD3F0F}"/>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Database</a:t>
              </a:r>
            </a:p>
          </p:txBody>
        </p:sp>
        <p:sp>
          <p:nvSpPr>
            <p:cNvPr id="53" name="Rectangle 52">
              <a:extLst>
                <a:ext uri="{FF2B5EF4-FFF2-40B4-BE49-F238E27FC236}">
                  <a16:creationId xmlns:a16="http://schemas.microsoft.com/office/drawing/2014/main" id="{60E3B48B-E68E-49F0-B278-35CFADAA5F3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Database</a:t>
              </a:r>
            </a:p>
          </p:txBody>
        </p:sp>
        <p:sp>
          <p:nvSpPr>
            <p:cNvPr id="54" name="Rectangle 53">
              <a:extLst>
                <a:ext uri="{FF2B5EF4-FFF2-40B4-BE49-F238E27FC236}">
                  <a16:creationId xmlns:a16="http://schemas.microsoft.com/office/drawing/2014/main" id="{11FBFA30-9359-4AD2-A668-C5AF4B5BEFA9}"/>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Document</a:t>
              </a:r>
            </a:p>
          </p:txBody>
        </p:sp>
      </p:grpSp>
      <p:cxnSp>
        <p:nvCxnSpPr>
          <p:cNvPr id="46" name="Connector: Elbow 45">
            <a:extLst>
              <a:ext uri="{FF2B5EF4-FFF2-40B4-BE49-F238E27FC236}">
                <a16:creationId xmlns:a16="http://schemas.microsoft.com/office/drawing/2014/main" id="{2DD761BC-CDF9-4029-A959-EE4120941F04}"/>
              </a:ext>
            </a:extLst>
          </p:cNvPr>
          <p:cNvCxnSpPr>
            <a:cxnSpLocks/>
            <a:stCxn id="50" idx="2"/>
            <a:endCxn id="54" idx="1"/>
          </p:cNvCxnSpPr>
          <p:nvPr/>
        </p:nvCxnSpPr>
        <p:spPr>
          <a:xfrm rot="16200000" flipH="1">
            <a:off x="3549109" y="5321316"/>
            <a:ext cx="866376" cy="551173"/>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5F41E211-AFC5-4AD6-8E30-ACEC99507FC6}"/>
              </a:ext>
            </a:extLst>
          </p:cNvPr>
          <p:cNvCxnSpPr>
            <a:cxnSpLocks/>
            <a:stCxn id="23" idx="2"/>
            <a:endCxn id="50" idx="1"/>
          </p:cNvCxnSpPr>
          <p:nvPr/>
        </p:nvCxnSpPr>
        <p:spPr>
          <a:xfrm rot="16200000" flipH="1">
            <a:off x="2242203" y="4030900"/>
            <a:ext cx="934655" cy="402943"/>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0" name="TextBox 2">
            <a:extLst>
              <a:ext uri="{FF2B5EF4-FFF2-40B4-BE49-F238E27FC236}">
                <a16:creationId xmlns:a16="http://schemas.microsoft.com/office/drawing/2014/main" id="{0B6136B2-B5F4-4EED-B020-44BAA8DFDEE9}"/>
              </a:ext>
            </a:extLst>
          </p:cNvPr>
          <p:cNvSpPr txBox="1"/>
          <p:nvPr/>
        </p:nvSpPr>
        <p:spPr>
          <a:xfrm>
            <a:off x="6364287" y="2204381"/>
            <a:ext cx="4513066" cy="3927229"/>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Scaling RU‘s can occur at the</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Database level (shared)</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Collection level (individual)</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Schema or Document Type is at the Collection level</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Collection can be viewed as an isolated Domain Data Store</a:t>
            </a:r>
          </a:p>
        </p:txBody>
      </p:sp>
    </p:spTree>
    <p:extLst>
      <p:ext uri="{BB962C8B-B14F-4D97-AF65-F5344CB8AC3E}">
        <p14:creationId xmlns:p14="http://schemas.microsoft.com/office/powerpoint/2010/main" val="280341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5885"/>
          </a:xfrm>
        </p:spPr>
        <p:txBody>
          <a:bodyPr/>
          <a:lstStyle/>
          <a:p>
            <a:r>
              <a:rPr lang="en-US" sz="3200" b="1"/>
              <a:t>Create a </a:t>
            </a:r>
            <a:r>
              <a:rPr lang="en-US" sz="3200" b="1" err="1"/>
              <a:t>CosmosDB</a:t>
            </a:r>
            <a:r>
              <a:rPr lang="en-US" sz="3200" b="1"/>
              <a:t> Account</a:t>
            </a:r>
          </a:p>
          <a:p>
            <a:r>
              <a:rPr lang="en-US" sz="3200" b="1"/>
              <a:t>Set a variable with the </a:t>
            </a:r>
            <a:r>
              <a:rPr lang="en-US" sz="3200" b="1" err="1"/>
              <a:t>PrimaryMasterKey</a:t>
            </a:r>
            <a:r>
              <a:rPr lang="en-US" sz="3200" b="1"/>
              <a:t> for later</a:t>
            </a:r>
          </a:p>
          <a:p>
            <a:endParaRPr lang="en-US" sz="3200" b="1"/>
          </a:p>
          <a:p>
            <a:endParaRPr lang="en-US" sz="3200" b="1"/>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Get some Data!</a:t>
            </a:r>
          </a:p>
        </p:txBody>
      </p:sp>
    </p:spTree>
    <p:extLst>
      <p:ext uri="{BB962C8B-B14F-4D97-AF65-F5344CB8AC3E}">
        <p14:creationId xmlns:p14="http://schemas.microsoft.com/office/powerpoint/2010/main" val="25578696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C085B6D-6151-4B28-9E22-BF11FD145D89}"/>
              </a:ext>
            </a:extLst>
          </p:cNvPr>
          <p:cNvSpPr txBox="1"/>
          <p:nvPr/>
        </p:nvSpPr>
        <p:spPr>
          <a:xfrm>
            <a:off x="6883540" y="3959727"/>
            <a:ext cx="2708426" cy="569148"/>
          </a:xfrm>
          <a:prstGeom prst="rect">
            <a:avLst/>
          </a:prstGeom>
          <a:noFill/>
        </p:spPr>
        <p:txBody>
          <a:bodyPr wrap="square" lIns="179234" tIns="143387" rIns="179234" bIns="143387"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solidFill>
                  <a:srgbClr val="0072C6"/>
                </a:solidFill>
                <a:effectLst/>
                <a:uLnTx/>
                <a:uFillTx/>
                <a:latin typeface="Segoe UI Semibold" charset="0"/>
                <a:ea typeface="Segoe UI Semibold" charset="0"/>
                <a:cs typeface="Segoe UI Semibold" charset="0"/>
              </a:rPr>
              <a:t>Containers</a:t>
            </a:r>
          </a:p>
        </p:txBody>
      </p:sp>
      <p:sp>
        <p:nvSpPr>
          <p:cNvPr id="77" name="Rectangle 76">
            <a:extLst>
              <a:ext uri="{FF2B5EF4-FFF2-40B4-BE49-F238E27FC236}">
                <a16:creationId xmlns:a16="http://schemas.microsoft.com/office/drawing/2014/main" id="{4B7178B3-3315-41B1-8DA9-E14CAB7612EC}"/>
              </a:ext>
            </a:extLst>
          </p:cNvPr>
          <p:cNvSpPr/>
          <p:nvPr/>
        </p:nvSpPr>
        <p:spPr bwMode="auto">
          <a:xfrm>
            <a:off x="2322011" y="4477120"/>
            <a:ext cx="3501834" cy="1023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Virtualize the hardware</a:t>
            </a:r>
          </a:p>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VMs as units of scaling</a:t>
            </a:r>
          </a:p>
        </p:txBody>
      </p:sp>
      <p:sp>
        <p:nvSpPr>
          <p:cNvPr id="78" name="Rectangle 77">
            <a:extLst>
              <a:ext uri="{FF2B5EF4-FFF2-40B4-BE49-F238E27FC236}">
                <a16:creationId xmlns:a16="http://schemas.microsoft.com/office/drawing/2014/main" id="{101A5CCD-1DBE-41A5-9759-1635C5EA53B4}"/>
              </a:ext>
            </a:extLst>
          </p:cNvPr>
          <p:cNvSpPr/>
          <p:nvPr/>
        </p:nvSpPr>
        <p:spPr bwMode="auto">
          <a:xfrm>
            <a:off x="6147389" y="4494934"/>
            <a:ext cx="4725883" cy="973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Virtualize the operating system</a:t>
            </a:r>
          </a:p>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Applications as units of scaling</a:t>
            </a:r>
          </a:p>
        </p:txBody>
      </p:sp>
      <p:sp>
        <p:nvSpPr>
          <p:cNvPr id="117" name="TextBox 116">
            <a:extLst>
              <a:ext uri="{FF2B5EF4-FFF2-40B4-BE49-F238E27FC236}">
                <a16:creationId xmlns:a16="http://schemas.microsoft.com/office/drawing/2014/main" id="{8C085B6D-6151-4B28-9E22-BF11FD145D89}"/>
              </a:ext>
            </a:extLst>
          </p:cNvPr>
          <p:cNvSpPr txBox="1"/>
          <p:nvPr/>
        </p:nvSpPr>
        <p:spPr>
          <a:xfrm>
            <a:off x="2462897" y="3959727"/>
            <a:ext cx="3126030" cy="569148"/>
          </a:xfrm>
          <a:prstGeom prst="rect">
            <a:avLst/>
          </a:prstGeom>
          <a:noFill/>
        </p:spPr>
        <p:txBody>
          <a:bodyPr wrap="square" lIns="179234" tIns="143387" rIns="179234" bIns="143387"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solidFill>
                  <a:srgbClr val="0072C6"/>
                </a:solidFill>
                <a:effectLst/>
                <a:uLnTx/>
                <a:uFillTx/>
                <a:latin typeface="Segoe UI Semibold" charset="0"/>
                <a:ea typeface="+mn-ea"/>
                <a:cs typeface="Segoe UI Semibold" charset="0"/>
              </a:rPr>
              <a:t>Virtual</a:t>
            </a:r>
            <a:r>
              <a:rPr kumimoji="0" lang="en-US" sz="24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 </a:t>
            </a:r>
            <a:r>
              <a:rPr kumimoji="0" lang="en-US" sz="2800" b="1" i="0" u="none" strike="noStrike" kern="1200" cap="none" spc="0" normalizeH="0" baseline="0" noProof="0">
                <a:ln>
                  <a:noFill/>
                </a:ln>
                <a:solidFill>
                  <a:srgbClr val="0072C6"/>
                </a:solidFill>
                <a:effectLst/>
                <a:uLnTx/>
                <a:uFillTx/>
                <a:latin typeface="Segoe UI Semibold" charset="0"/>
                <a:ea typeface="+mn-ea"/>
                <a:cs typeface="Segoe UI Semibold" charset="0"/>
              </a:rPr>
              <a:t>machines</a:t>
            </a:r>
          </a:p>
        </p:txBody>
      </p:sp>
      <p:grpSp>
        <p:nvGrpSpPr>
          <p:cNvPr id="7" name="Group 6">
            <a:extLst>
              <a:ext uri="{FF2B5EF4-FFF2-40B4-BE49-F238E27FC236}">
                <a16:creationId xmlns:a16="http://schemas.microsoft.com/office/drawing/2014/main" id="{CDDEB3FB-C199-433E-B068-7A8FCA0E60E8}"/>
              </a:ext>
            </a:extLst>
          </p:cNvPr>
          <p:cNvGrpSpPr/>
          <p:nvPr/>
        </p:nvGrpSpPr>
        <p:grpSpPr>
          <a:xfrm>
            <a:off x="3176630" y="1661789"/>
            <a:ext cx="1731272" cy="2031020"/>
            <a:chOff x="1061222" y="2320909"/>
            <a:chExt cx="914400" cy="1221519"/>
          </a:xfrm>
        </p:grpSpPr>
        <p:sp>
          <p:nvSpPr>
            <p:cNvPr id="8" name="TextBox 7">
              <a:extLst>
                <a:ext uri="{FF2B5EF4-FFF2-40B4-BE49-F238E27FC236}">
                  <a16:creationId xmlns:a16="http://schemas.microsoft.com/office/drawing/2014/main" id="{69FDBF63-4F0E-46B0-8598-BCD73EC7895D}"/>
                </a:ext>
              </a:extLst>
            </p:cNvPr>
            <p:cNvSpPr txBox="1"/>
            <p:nvPr/>
          </p:nvSpPr>
          <p:spPr>
            <a:xfrm>
              <a:off x="1079638" y="2320909"/>
              <a:ext cx="878709" cy="266073"/>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App</a:t>
              </a:r>
            </a:p>
          </p:txBody>
        </p:sp>
        <p:grpSp>
          <p:nvGrpSpPr>
            <p:cNvPr id="9" name="Group 8">
              <a:extLst>
                <a:ext uri="{FF2B5EF4-FFF2-40B4-BE49-F238E27FC236}">
                  <a16:creationId xmlns:a16="http://schemas.microsoft.com/office/drawing/2014/main" id="{53FE5C89-9378-4765-A135-194E77DCD086}"/>
                </a:ext>
              </a:extLst>
            </p:cNvPr>
            <p:cNvGrpSpPr>
              <a:grpSpLocks/>
            </p:cNvGrpSpPr>
            <p:nvPr/>
          </p:nvGrpSpPr>
          <p:grpSpPr>
            <a:xfrm>
              <a:off x="1061222" y="2628028"/>
              <a:ext cx="914400" cy="914400"/>
              <a:chOff x="4680680" y="-1131468"/>
              <a:chExt cx="951424" cy="970598"/>
            </a:xfrm>
          </p:grpSpPr>
          <p:sp>
            <p:nvSpPr>
              <p:cNvPr id="10" name="Freeform: Shape 108">
                <a:extLst>
                  <a:ext uri="{FF2B5EF4-FFF2-40B4-BE49-F238E27FC236}">
                    <a16:creationId xmlns:a16="http://schemas.microsoft.com/office/drawing/2014/main" id="{E8DB7AC1-1AF4-46A5-B4CF-13FE251FA8D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Shape 109">
                <a:extLst>
                  <a:ext uri="{FF2B5EF4-FFF2-40B4-BE49-F238E27FC236}">
                    <a16:creationId xmlns:a16="http://schemas.microsoft.com/office/drawing/2014/main" id="{6760C425-5276-4067-8F3D-C148A7FF546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Shape 110">
                <a:extLst>
                  <a:ext uri="{FF2B5EF4-FFF2-40B4-BE49-F238E27FC236}">
                    <a16:creationId xmlns:a16="http://schemas.microsoft.com/office/drawing/2014/main" id="{5E8CB5AC-ACCC-4147-A1D5-70F49C81725E}"/>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Shape 111">
                <a:extLst>
                  <a:ext uri="{FF2B5EF4-FFF2-40B4-BE49-F238E27FC236}">
                    <a16:creationId xmlns:a16="http://schemas.microsoft.com/office/drawing/2014/main" id="{37EF73AE-AD33-40B6-BA28-EAF7B3C9C8B9}"/>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12">
                <a:extLst>
                  <a:ext uri="{FF2B5EF4-FFF2-40B4-BE49-F238E27FC236}">
                    <a16:creationId xmlns:a16="http://schemas.microsoft.com/office/drawing/2014/main" id="{3950D1FA-4968-4CA8-B326-6270EC1DC10F}"/>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13">
                <a:extLst>
                  <a:ext uri="{FF2B5EF4-FFF2-40B4-BE49-F238E27FC236}">
                    <a16:creationId xmlns:a16="http://schemas.microsoft.com/office/drawing/2014/main" id="{0FBCDB3A-66B3-4D23-8645-546449BF63A7}"/>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14">
                <a:extLst>
                  <a:ext uri="{FF2B5EF4-FFF2-40B4-BE49-F238E27FC236}">
                    <a16:creationId xmlns:a16="http://schemas.microsoft.com/office/drawing/2014/main" id="{55A6EC70-01C0-4B1C-89B8-DF3D59A1C46F}"/>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15">
                <a:extLst>
                  <a:ext uri="{FF2B5EF4-FFF2-40B4-BE49-F238E27FC236}">
                    <a16:creationId xmlns:a16="http://schemas.microsoft.com/office/drawing/2014/main" id="{2A9E9C03-4D98-4956-A1D3-3F754F0704B9}"/>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16">
                <a:extLst>
                  <a:ext uri="{FF2B5EF4-FFF2-40B4-BE49-F238E27FC236}">
                    <a16:creationId xmlns:a16="http://schemas.microsoft.com/office/drawing/2014/main" id="{B9324F58-20FF-40C3-AEED-B4F4E80B4901}"/>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17">
                <a:extLst>
                  <a:ext uri="{FF2B5EF4-FFF2-40B4-BE49-F238E27FC236}">
                    <a16:creationId xmlns:a16="http://schemas.microsoft.com/office/drawing/2014/main" id="{D24BFDF2-1ADC-4D13-B831-2734D57B71E2}"/>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18">
                <a:extLst>
                  <a:ext uri="{FF2B5EF4-FFF2-40B4-BE49-F238E27FC236}">
                    <a16:creationId xmlns:a16="http://schemas.microsoft.com/office/drawing/2014/main" id="{E6443C03-54E8-4A9E-83FA-CC37782325E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119">
                <a:extLst>
                  <a:ext uri="{FF2B5EF4-FFF2-40B4-BE49-F238E27FC236}">
                    <a16:creationId xmlns:a16="http://schemas.microsoft.com/office/drawing/2014/main" id="{9621D1E5-8C1D-45F1-80C9-043F1A1DD649}"/>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120">
                <a:extLst>
                  <a:ext uri="{FF2B5EF4-FFF2-40B4-BE49-F238E27FC236}">
                    <a16:creationId xmlns:a16="http://schemas.microsoft.com/office/drawing/2014/main" id="{B2A5D954-3335-482F-ACB5-E0429B20F724}"/>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121">
                <a:extLst>
                  <a:ext uri="{FF2B5EF4-FFF2-40B4-BE49-F238E27FC236}">
                    <a16:creationId xmlns:a16="http://schemas.microsoft.com/office/drawing/2014/main" id="{5A27ECC7-67D2-4B79-99FD-9104BE8E2EBA}"/>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122">
                <a:extLst>
                  <a:ext uri="{FF2B5EF4-FFF2-40B4-BE49-F238E27FC236}">
                    <a16:creationId xmlns:a16="http://schemas.microsoft.com/office/drawing/2014/main" id="{7410D32B-DB6F-4C64-BD16-65F7CA9A83D8}"/>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29DD2A21-0121-46C7-9190-000C8A026E0D}"/>
              </a:ext>
            </a:extLst>
          </p:cNvPr>
          <p:cNvGrpSpPr/>
          <p:nvPr/>
        </p:nvGrpSpPr>
        <p:grpSpPr>
          <a:xfrm>
            <a:off x="7138670" y="1381768"/>
            <a:ext cx="2198165" cy="2506390"/>
            <a:chOff x="3164241" y="2267078"/>
            <a:chExt cx="1325632" cy="1325632"/>
          </a:xfrm>
        </p:grpSpPr>
        <p:sp>
          <p:nvSpPr>
            <p:cNvPr id="26" name="Oval 25">
              <a:extLst>
                <a:ext uri="{FF2B5EF4-FFF2-40B4-BE49-F238E27FC236}">
                  <a16:creationId xmlns:a16="http://schemas.microsoft.com/office/drawing/2014/main" id="{B2535601-6530-4088-A54C-E509C108E265}"/>
                </a:ext>
              </a:extLst>
            </p:cNvPr>
            <p:cNvSpPr/>
            <p:nvPr/>
          </p:nvSpPr>
          <p:spPr bwMode="auto">
            <a:xfrm rot="16200000">
              <a:off x="3164241" y="2267078"/>
              <a:ext cx="1325632" cy="1325632"/>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7" name="Rectangle: Rounded Corners 73">
              <a:extLst>
                <a:ext uri="{FF2B5EF4-FFF2-40B4-BE49-F238E27FC236}">
                  <a16:creationId xmlns:a16="http://schemas.microsoft.com/office/drawing/2014/main" id="{1561FEDF-2BCD-4551-AC82-CA3E31FFA439}"/>
                </a:ext>
              </a:extLst>
            </p:cNvPr>
            <p:cNvSpPr/>
            <p:nvPr/>
          </p:nvSpPr>
          <p:spPr bwMode="auto">
            <a:xfrm>
              <a:off x="3289500" y="2447781"/>
              <a:ext cx="1053830" cy="992552"/>
            </a:xfrm>
            <a:prstGeom prst="roundRect">
              <a:avLst>
                <a:gd name="adj" fmla="val 3125"/>
              </a:avLst>
            </a:prstGeom>
            <a:solidFill>
              <a:schemeClr val="tx1">
                <a:alpha val="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Segoe UI" pitchFamily="34" charset="0"/>
                </a:rPr>
                <a:t>Container</a:t>
              </a:r>
            </a:p>
          </p:txBody>
        </p:sp>
        <p:sp>
          <p:nvSpPr>
            <p:cNvPr id="28" name="TextBox 27">
              <a:extLst>
                <a:ext uri="{FF2B5EF4-FFF2-40B4-BE49-F238E27FC236}">
                  <a16:creationId xmlns:a16="http://schemas.microsoft.com/office/drawing/2014/main" id="{9A14ACB3-359D-42E5-B984-D641E4C4215A}"/>
                </a:ext>
              </a:extLst>
            </p:cNvPr>
            <p:cNvSpPr txBox="1"/>
            <p:nvPr/>
          </p:nvSpPr>
          <p:spPr>
            <a:xfrm>
              <a:off x="3377060" y="2975292"/>
              <a:ext cx="878709" cy="233248"/>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App</a:t>
              </a:r>
            </a:p>
          </p:txBody>
        </p:sp>
      </p:grpSp>
      <p:sp>
        <p:nvSpPr>
          <p:cNvPr id="29" name="Title 1">
            <a:extLst>
              <a:ext uri="{FF2B5EF4-FFF2-40B4-BE49-F238E27FC236}">
                <a16:creationId xmlns:a16="http://schemas.microsoft.com/office/drawing/2014/main" id="{6781EDD9-E84B-4D84-BF2F-327AD8A603A2}"/>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itchFamily="34" charset="0"/>
              </a:rPr>
              <a:t>What is a Container</a:t>
            </a:r>
          </a:p>
        </p:txBody>
      </p:sp>
    </p:spTree>
    <p:extLst>
      <p:ext uri="{BB962C8B-B14F-4D97-AF65-F5344CB8AC3E}">
        <p14:creationId xmlns:p14="http://schemas.microsoft.com/office/powerpoint/2010/main" val="115267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fade">
                                      <p:cBhvr>
                                        <p:cTn id="11" dur="500"/>
                                        <p:tgtEl>
                                          <p:spTgt spid="7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xEl>
                                              <p:pRg st="1" end="1"/>
                                            </p:txEl>
                                          </p:spTgt>
                                        </p:tgtEl>
                                        <p:attrNameLst>
                                          <p:attrName>style.visibility</p:attrName>
                                        </p:attrNameLst>
                                      </p:cBhvr>
                                      <p:to>
                                        <p:strVal val="visible"/>
                                      </p:to>
                                    </p:set>
                                    <p:animEffect transition="in" filter="fade">
                                      <p:cBhvr>
                                        <p:cTn id="16" dur="500"/>
                                        <p:tgtEl>
                                          <p:spTgt spid="77">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8">
                                            <p:txEl>
                                              <p:pRg st="1" end="1"/>
                                            </p:txEl>
                                          </p:spTgt>
                                        </p:tgtEl>
                                        <p:attrNameLst>
                                          <p:attrName>style.visibility</p:attrName>
                                        </p:attrNameLst>
                                      </p:cBhvr>
                                      <p:to>
                                        <p:strVal val="visible"/>
                                      </p:to>
                                    </p:set>
                                    <p:animEffect transition="in" filter="fade">
                                      <p:cBhvr>
                                        <p:cTn id="20" dur="500"/>
                                        <p:tgtEl>
                                          <p:spTgt spid="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389770" y="515620"/>
            <a:ext cx="8556505" cy="854371"/>
          </a:xfrm>
        </p:spPr>
        <p:txBody>
          <a:bodyPr/>
          <a:lstStyle/>
          <a:p>
            <a:pPr algn="ctr"/>
            <a:r>
              <a:rPr lang="en-US" sz="4705"/>
              <a:t>Azure Container Instances (ACI)</a:t>
            </a:r>
            <a:endParaRPr lang="en-US" sz="4705">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077649" y="1312492"/>
            <a:ext cx="8108296"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2050"/>
                </a:solidFill>
                <a:effectLst/>
                <a:uLnTx/>
                <a:uFillTx/>
                <a:latin typeface="Segoe UI"/>
                <a:ea typeface="+mn-ea"/>
                <a:cs typeface="Segoe UI Semibold" panose="020B0702040204020203" pitchFamily="34" charset="0"/>
              </a:rPr>
              <a:t>Easily run containers on Azure with a single command</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2862167"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059786"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257403"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5063056" y="4531502"/>
            <a:ext cx="2137483"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312241" y="4531502"/>
            <a:ext cx="2034349"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717997" y="4531502"/>
            <a:ext cx="2432364"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Start using </a:t>
            </a:r>
            <a:b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127061"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324679"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7761" y="2383055"/>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1143" y="2636202"/>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7218" y="2329641"/>
            <a:ext cx="2310453" cy="2050032"/>
          </a:xfrm>
          <a:prstGeom prst="rect">
            <a:avLst/>
          </a:prstGeom>
        </p:spPr>
      </p:pic>
    </p:spTree>
    <p:extLst>
      <p:ext uri="{BB962C8B-B14F-4D97-AF65-F5344CB8AC3E}">
        <p14:creationId xmlns:p14="http://schemas.microsoft.com/office/powerpoint/2010/main" val="278211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5885"/>
          </a:xfrm>
        </p:spPr>
        <p:txBody>
          <a:bodyPr/>
          <a:lstStyle/>
          <a:p>
            <a:r>
              <a:rPr lang="en-US" sz="3200" b="1"/>
              <a:t>Deploy 3 public containers to ACI with configuration</a:t>
            </a:r>
          </a:p>
          <a:p>
            <a:pPr lvl="1"/>
            <a:r>
              <a:rPr lang="en-US" sz="3000" b="1"/>
              <a:t>Data Service, Itinerary Service, Data Loader</a:t>
            </a:r>
          </a:p>
          <a:p>
            <a:r>
              <a:rPr lang="en-US" sz="3200" b="1"/>
              <a:t>Attach to one of them to see the Console output</a:t>
            </a:r>
          </a:p>
          <a:p>
            <a:r>
              <a:rPr lang="en-US" sz="3200" b="1"/>
              <a:t>Get the FQDN (Fully Qualify Domain Names) for the other 2</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Deploy some containers to ACI! </a:t>
            </a:r>
          </a:p>
        </p:txBody>
      </p:sp>
    </p:spTree>
    <p:extLst>
      <p:ext uri="{BB962C8B-B14F-4D97-AF65-F5344CB8AC3E}">
        <p14:creationId xmlns:p14="http://schemas.microsoft.com/office/powerpoint/2010/main" val="22510555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r>
              <a:rPr lang="en-US" sz="6600">
                <a:latin typeface="Segoe UI Light" panose="020B0502040204020203" pitchFamily="34" charset="0"/>
              </a:rPr>
              <a:t>Contoso Travel Web Overview</a:t>
            </a:r>
          </a:p>
        </p:txBody>
      </p:sp>
      <p:sp>
        <p:nvSpPr>
          <p:cNvPr id="26" name="TextBox 2">
            <a:extLst>
              <a:ext uri="{FF2B5EF4-FFF2-40B4-BE49-F238E27FC236}">
                <a16:creationId xmlns:a16="http://schemas.microsoft.com/office/drawing/2014/main" id="{B3CE77BD-D327-4195-9514-F9700EEF2AA6}"/>
              </a:ext>
            </a:extLst>
          </p:cNvPr>
          <p:cNvSpPr txBox="1"/>
          <p:nvPr/>
        </p:nvSpPr>
        <p:spPr>
          <a:xfrm>
            <a:off x="469900" y="2382070"/>
            <a:ext cx="4357876" cy="4365041"/>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1 Web App </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Service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2 REST Services (Data and Itinerary)</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Container Instance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1 Data Load program</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Container Instance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1 Cosmos DB Account</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1 Database</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Individual Scalable </a:t>
            </a:r>
            <a:b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b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Document Collections for Domain Isolation</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Insights to Monitor</a:t>
            </a:r>
            <a:endParaRPr kumimoji="0" lang="de-DE" sz="1836"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a:p>
            <a:pPr marL="285750" marR="0" lvl="0" indent="-285750" algn="l" defTabSz="932688" rtl="0" eaLnBrk="1" fontAlgn="auto" latinLnBrk="0" hangingPunct="1">
              <a:lnSpc>
                <a:spcPct val="90000"/>
              </a:lnSpc>
              <a:spcBef>
                <a:spcPts val="0"/>
              </a:spcBef>
              <a:spcAft>
                <a:spcPts val="600"/>
              </a:spcAft>
              <a:buClrTx/>
              <a:buSzTx/>
              <a:buFont typeface="Wingdings" panose="05000000000000000000" pitchFamily="2" charset="2"/>
              <a:buChar char="Ø"/>
              <a:tabLst/>
              <a:defRPr/>
            </a:pPr>
            <a:endPar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645672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D2DBE0-D304-4124-B5B3-AD53635D4E6F}"/>
              </a:ext>
            </a:extLst>
          </p:cNvPr>
          <p:cNvGrpSpPr/>
          <p:nvPr/>
        </p:nvGrpSpPr>
        <p:grpSpPr>
          <a:xfrm>
            <a:off x="2437797" y="765087"/>
            <a:ext cx="7316408" cy="1415936"/>
            <a:chOff x="2486679" y="779932"/>
            <a:chExt cx="7463117" cy="1444328"/>
          </a:xfrm>
        </p:grpSpPr>
        <p:sp>
          <p:nvSpPr>
            <p:cNvPr id="5" name="Rectangle 4">
              <a:extLst>
                <a:ext uri="{FF2B5EF4-FFF2-40B4-BE49-F238E27FC236}">
                  <a16:creationId xmlns:a16="http://schemas.microsoft.com/office/drawing/2014/main" id="{812B74A1-847B-41A6-9F81-13D54774D792}"/>
                </a:ext>
              </a:extLst>
            </p:cNvPr>
            <p:cNvSpPr/>
            <p:nvPr/>
          </p:nvSpPr>
          <p:spPr>
            <a:xfrm>
              <a:off x="2486679" y="1467130"/>
              <a:ext cx="7463117" cy="757130"/>
            </a:xfrm>
            <a:prstGeom prst="rect">
              <a:avLst/>
            </a:prstGeom>
          </p:spPr>
          <p:txBody>
            <a:bodyPr wrap="square" lIns="0">
              <a:spAutoFit/>
            </a:bodyPr>
            <a:lstStyle/>
            <a:p>
              <a:pPr marL="0" marR="0" lvl="0" indent="0" algn="ctr" defTabSz="87872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797979"/>
                  </a:solidFill>
                  <a:effectLst/>
                  <a:uLnTx/>
                  <a:uFillTx/>
                  <a:latin typeface="Segoe UI Light" panose="020B0502040204020203" pitchFamily="34" charset="0"/>
                  <a:ea typeface="+mn-ea"/>
                  <a:cs typeface="Segoe UI Light" panose="020B0502040204020203" pitchFamily="34" charset="0"/>
                </a:rPr>
                <a:t>Quickly build, deploy and scale powerful cloud applications without worrying about infrastructure</a:t>
              </a:r>
            </a:p>
          </p:txBody>
        </p:sp>
        <p:sp>
          <p:nvSpPr>
            <p:cNvPr id="4" name="TextBox 3">
              <a:extLst>
                <a:ext uri="{FF2B5EF4-FFF2-40B4-BE49-F238E27FC236}">
                  <a16:creationId xmlns:a16="http://schemas.microsoft.com/office/drawing/2014/main" id="{8163CA01-23EE-4252-9404-6D667DF31282}"/>
                </a:ext>
              </a:extLst>
            </p:cNvPr>
            <p:cNvSpPr txBox="1"/>
            <p:nvPr/>
          </p:nvSpPr>
          <p:spPr>
            <a:xfrm>
              <a:off x="3253161" y="779932"/>
              <a:ext cx="5930152" cy="769441"/>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 App Service</a:t>
              </a:r>
            </a:p>
          </p:txBody>
        </p:sp>
        <p:grpSp>
          <p:nvGrpSpPr>
            <p:cNvPr id="15" name="Group 14">
              <a:extLst>
                <a:ext uri="{FF2B5EF4-FFF2-40B4-BE49-F238E27FC236}">
                  <a16:creationId xmlns:a16="http://schemas.microsoft.com/office/drawing/2014/main" id="{39B67B7A-339C-49EA-9288-85FA4D13BD98}"/>
                </a:ext>
              </a:extLst>
            </p:cNvPr>
            <p:cNvGrpSpPr/>
            <p:nvPr/>
          </p:nvGrpSpPr>
          <p:grpSpPr>
            <a:xfrm>
              <a:off x="3416738" y="984233"/>
              <a:ext cx="360838" cy="360838"/>
              <a:chOff x="6012021" y="3296761"/>
              <a:chExt cx="397193" cy="397193"/>
            </a:xfrm>
            <a:solidFill>
              <a:srgbClr val="0078D7"/>
            </a:solidFill>
          </p:grpSpPr>
          <p:sp>
            <p:nvSpPr>
              <p:cNvPr id="10" name="Freeform: Shape 9">
                <a:extLst>
                  <a:ext uri="{FF2B5EF4-FFF2-40B4-BE49-F238E27FC236}">
                    <a16:creationId xmlns:a16="http://schemas.microsoft.com/office/drawing/2014/main" id="{44F80449-2E83-4624-8E5A-37C63DA67DA6}"/>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346B98A-1559-4076-96C5-5F9E4BE2A57B}"/>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0EFB25C3-1D9F-4742-B3BB-B74963EF5118}"/>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942A42B1-8AF7-4629-B612-43717228453C}"/>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436E19C-56CF-4DC1-879C-554E3C3E20D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22445" y="2970883"/>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04370" y="2830581"/>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High productivity</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581044" y="2704422"/>
            <a:ext cx="532922" cy="532922"/>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211551" y="2704422"/>
            <a:ext cx="532922" cy="532922"/>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20030" y="2704422"/>
            <a:ext cx="532922" cy="532922"/>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4950537" y="2704422"/>
            <a:ext cx="532922" cy="532922"/>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40353" y="3332074"/>
            <a:ext cx="1895533"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.NET, Node, Java, Docker, </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728705" y="3332074"/>
            <a:ext cx="979353"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Staging &amp; </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396362" y="3332074"/>
            <a:ext cx="913351"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Testing in</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7981380" y="3332074"/>
            <a:ext cx="995068"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App gallery</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marketplace</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22445" y="4372646"/>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04370" y="4232343"/>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Fully managed</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10437" y="4733837"/>
            <a:ext cx="1155362"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Auto scale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562130" y="4733837"/>
            <a:ext cx="1312510"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High availability</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218785" y="4733837"/>
            <a:ext cx="1268509"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Reduced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067027" y="4733837"/>
            <a:ext cx="82377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Backup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20030" y="4106185"/>
            <a:ext cx="532922" cy="532922"/>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4950537" y="4106185"/>
            <a:ext cx="532922" cy="532922"/>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581044" y="4106185"/>
            <a:ext cx="532922" cy="532922"/>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211551" y="4106185"/>
            <a:ext cx="532922" cy="532922"/>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22445" y="5774409"/>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04370" y="5634106"/>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Enterprise grade</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2975865" y="6135600"/>
            <a:ext cx="122450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Global data</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869357" y="6135600"/>
            <a:ext cx="69805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Hybrid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397150" y="6135600"/>
            <a:ext cx="911780"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AAD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009671" y="6135600"/>
            <a:ext cx="938494"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Secure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20030" y="5507948"/>
            <a:ext cx="532922" cy="532922"/>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4950537" y="5507948"/>
            <a:ext cx="532922" cy="532922"/>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581044" y="5507948"/>
            <a:ext cx="532922" cy="532922"/>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211551" y="5507948"/>
            <a:ext cx="532922" cy="532922"/>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par>
                          <p:cTn id="40" fill="hold">
                            <p:stCondLst>
                              <p:cond delay="1250"/>
                            </p:stCondLst>
                            <p:childTnLst>
                              <p:par>
                                <p:cTn id="41" presetID="22" presetClass="entr" presetSubtype="8"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250"/>
                                        <p:tgtEl>
                                          <p:spTgt spid="68"/>
                                        </p:tgtEl>
                                      </p:cBhvr>
                                    </p:animEffect>
                                  </p:childTnLst>
                                </p:cTn>
                              </p:par>
                              <p:par>
                                <p:cTn id="44" presetID="53" presetClass="entr" presetSubtype="16"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anim calcmode="lin" valueType="num">
                                      <p:cBhvr>
                                        <p:cTn id="46" dur="250" fill="hold"/>
                                        <p:tgtEl>
                                          <p:spTgt spid="167"/>
                                        </p:tgtEl>
                                        <p:attrNameLst>
                                          <p:attrName>ppt_w</p:attrName>
                                        </p:attrNameLst>
                                      </p:cBhvr>
                                      <p:tavLst>
                                        <p:tav tm="0">
                                          <p:val>
                                            <p:fltVal val="0"/>
                                          </p:val>
                                        </p:tav>
                                        <p:tav tm="100000">
                                          <p:val>
                                            <p:strVal val="#ppt_w"/>
                                          </p:val>
                                        </p:tav>
                                      </p:tavLst>
                                    </p:anim>
                                    <p:anim calcmode="lin" valueType="num">
                                      <p:cBhvr>
                                        <p:cTn id="47" dur="250" fill="hold"/>
                                        <p:tgtEl>
                                          <p:spTgt spid="167"/>
                                        </p:tgtEl>
                                        <p:attrNameLst>
                                          <p:attrName>ppt_h</p:attrName>
                                        </p:attrNameLst>
                                      </p:cBhvr>
                                      <p:tavLst>
                                        <p:tav tm="0">
                                          <p:val>
                                            <p:fltVal val="0"/>
                                          </p:val>
                                        </p:tav>
                                        <p:tav tm="100000">
                                          <p:val>
                                            <p:strVal val="#ppt_h"/>
                                          </p:val>
                                        </p:tav>
                                      </p:tavLst>
                                    </p:anim>
                                    <p:animEffect transition="in" filter="fade">
                                      <p:cBhvr>
                                        <p:cTn id="48" dur="250"/>
                                        <p:tgtEl>
                                          <p:spTgt spid="1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250"/>
                                        <p:tgtEl>
                                          <p:spTgt spid="7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250"/>
                                        <p:tgtEl>
                                          <p:spTgt spid="75"/>
                                        </p:tgtEl>
                                      </p:cBhvr>
                                    </p:animEffect>
                                  </p:childTnLst>
                                </p:cTn>
                              </p:par>
                              <p:par>
                                <p:cTn id="55" presetID="53" presetClass="entr" presetSubtype="16"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 calcmode="lin" valueType="num">
                                      <p:cBhvr>
                                        <p:cTn id="57" dur="250" fill="hold"/>
                                        <p:tgtEl>
                                          <p:spTgt spid="3"/>
                                        </p:tgtEl>
                                        <p:attrNameLst>
                                          <p:attrName>ppt_w</p:attrName>
                                        </p:attrNameLst>
                                      </p:cBhvr>
                                      <p:tavLst>
                                        <p:tav tm="0">
                                          <p:val>
                                            <p:fltVal val="0"/>
                                          </p:val>
                                        </p:tav>
                                        <p:tav tm="100000">
                                          <p:val>
                                            <p:strVal val="#ppt_w"/>
                                          </p:val>
                                        </p:tav>
                                      </p:tavLst>
                                    </p:anim>
                                    <p:anim calcmode="lin" valueType="num">
                                      <p:cBhvr>
                                        <p:cTn id="58" dur="250" fill="hold"/>
                                        <p:tgtEl>
                                          <p:spTgt spid="3"/>
                                        </p:tgtEl>
                                        <p:attrNameLst>
                                          <p:attrName>ppt_h</p:attrName>
                                        </p:attrNameLst>
                                      </p:cBhvr>
                                      <p:tavLst>
                                        <p:tav tm="0">
                                          <p:val>
                                            <p:fltVal val="0"/>
                                          </p:val>
                                        </p:tav>
                                        <p:tav tm="100000">
                                          <p:val>
                                            <p:strVal val="#ppt_h"/>
                                          </p:val>
                                        </p:tav>
                                      </p:tavLst>
                                    </p:anim>
                                    <p:animEffect transition="in" filter="fade">
                                      <p:cBhvr>
                                        <p:cTn id="59" dur="250"/>
                                        <p:tgtEl>
                                          <p:spTgt spid="3"/>
                                        </p:tgtEl>
                                      </p:cBhvr>
                                    </p:animEffect>
                                  </p:childTnLst>
                                </p:cTn>
                              </p:par>
                              <p:par>
                                <p:cTn id="60" presetID="53" presetClass="entr" presetSubtype="16" fill="hold" nodeType="withEffect">
                                  <p:stCondLst>
                                    <p:cond delay="500"/>
                                  </p:stCondLst>
                                  <p:childTnLst>
                                    <p:set>
                                      <p:cBhvr>
                                        <p:cTn id="61" dur="1" fill="hold">
                                          <p:stCondLst>
                                            <p:cond delay="0"/>
                                          </p:stCondLst>
                                        </p:cTn>
                                        <p:tgtEl>
                                          <p:spTgt spid="169"/>
                                        </p:tgtEl>
                                        <p:attrNameLst>
                                          <p:attrName>style.visibility</p:attrName>
                                        </p:attrNameLst>
                                      </p:cBhvr>
                                      <p:to>
                                        <p:strVal val="visible"/>
                                      </p:to>
                                    </p:set>
                                    <p:anim calcmode="lin" valueType="num">
                                      <p:cBhvr>
                                        <p:cTn id="62" dur="250" fill="hold"/>
                                        <p:tgtEl>
                                          <p:spTgt spid="169"/>
                                        </p:tgtEl>
                                        <p:attrNameLst>
                                          <p:attrName>ppt_w</p:attrName>
                                        </p:attrNameLst>
                                      </p:cBhvr>
                                      <p:tavLst>
                                        <p:tav tm="0">
                                          <p:val>
                                            <p:fltVal val="0"/>
                                          </p:val>
                                        </p:tav>
                                        <p:tav tm="100000">
                                          <p:val>
                                            <p:strVal val="#ppt_w"/>
                                          </p:val>
                                        </p:tav>
                                      </p:tavLst>
                                    </p:anim>
                                    <p:anim calcmode="lin" valueType="num">
                                      <p:cBhvr>
                                        <p:cTn id="63" dur="250" fill="hold"/>
                                        <p:tgtEl>
                                          <p:spTgt spid="169"/>
                                        </p:tgtEl>
                                        <p:attrNameLst>
                                          <p:attrName>ppt_h</p:attrName>
                                        </p:attrNameLst>
                                      </p:cBhvr>
                                      <p:tavLst>
                                        <p:tav tm="0">
                                          <p:val>
                                            <p:fltVal val="0"/>
                                          </p:val>
                                        </p:tav>
                                        <p:tav tm="100000">
                                          <p:val>
                                            <p:strVal val="#ppt_h"/>
                                          </p:val>
                                        </p:tav>
                                      </p:tavLst>
                                    </p:anim>
                                    <p:animEffect transition="in" filter="fade">
                                      <p:cBhvr>
                                        <p:cTn id="64" dur="250"/>
                                        <p:tgtEl>
                                          <p:spTgt spid="16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250"/>
                                        <p:tgtEl>
                                          <p:spTgt spid="76"/>
                                        </p:tgtEl>
                                      </p:cBhvr>
                                    </p:animEffect>
                                  </p:childTnLst>
                                </p:cTn>
                              </p:par>
                              <p:par>
                                <p:cTn id="68" presetID="53" presetClass="entr" presetSubtype="16" fill="hold" nodeType="withEffect">
                                  <p:stCondLst>
                                    <p:cond delay="750"/>
                                  </p:stCondLst>
                                  <p:childTnLst>
                                    <p:set>
                                      <p:cBhvr>
                                        <p:cTn id="69" dur="1" fill="hold">
                                          <p:stCondLst>
                                            <p:cond delay="0"/>
                                          </p:stCondLst>
                                        </p:cTn>
                                        <p:tgtEl>
                                          <p:spTgt spid="170"/>
                                        </p:tgtEl>
                                        <p:attrNameLst>
                                          <p:attrName>style.visibility</p:attrName>
                                        </p:attrNameLst>
                                      </p:cBhvr>
                                      <p:to>
                                        <p:strVal val="visible"/>
                                      </p:to>
                                    </p:set>
                                    <p:anim calcmode="lin" valueType="num">
                                      <p:cBhvr>
                                        <p:cTn id="70" dur="250" fill="hold"/>
                                        <p:tgtEl>
                                          <p:spTgt spid="170"/>
                                        </p:tgtEl>
                                        <p:attrNameLst>
                                          <p:attrName>ppt_w</p:attrName>
                                        </p:attrNameLst>
                                      </p:cBhvr>
                                      <p:tavLst>
                                        <p:tav tm="0">
                                          <p:val>
                                            <p:fltVal val="0"/>
                                          </p:val>
                                        </p:tav>
                                        <p:tav tm="100000">
                                          <p:val>
                                            <p:strVal val="#ppt_w"/>
                                          </p:val>
                                        </p:tav>
                                      </p:tavLst>
                                    </p:anim>
                                    <p:anim calcmode="lin" valueType="num">
                                      <p:cBhvr>
                                        <p:cTn id="71" dur="250" fill="hold"/>
                                        <p:tgtEl>
                                          <p:spTgt spid="170"/>
                                        </p:tgtEl>
                                        <p:attrNameLst>
                                          <p:attrName>ppt_h</p:attrName>
                                        </p:attrNameLst>
                                      </p:cBhvr>
                                      <p:tavLst>
                                        <p:tav tm="0">
                                          <p:val>
                                            <p:fltVal val="0"/>
                                          </p:val>
                                        </p:tav>
                                        <p:tav tm="100000">
                                          <p:val>
                                            <p:strVal val="#ppt_h"/>
                                          </p:val>
                                        </p:tav>
                                      </p:tavLst>
                                    </p:anim>
                                    <p:animEffect transition="in" filter="fade">
                                      <p:cBhvr>
                                        <p:cTn id="72" dur="250"/>
                                        <p:tgtEl>
                                          <p:spTgt spid="170"/>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250"/>
                                        <p:tgtEl>
                                          <p:spTgt spid="77"/>
                                        </p:tgtEl>
                                      </p:cBhvr>
                                    </p:animEffect>
                                  </p:childTnLst>
                                </p:cTn>
                              </p:par>
                            </p:childTnLst>
                          </p:cTn>
                        </p:par>
                        <p:par>
                          <p:cTn id="76" fill="hold">
                            <p:stCondLst>
                              <p:cond delay="2500"/>
                            </p:stCondLst>
                            <p:childTnLst>
                              <p:par>
                                <p:cTn id="77" presetID="22" presetClass="entr" presetSubtype="8" fill="hold" nodeType="after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left)">
                                      <p:cBhvr>
                                        <p:cTn id="79" dur="1250"/>
                                        <p:tgtEl>
                                          <p:spTgt spid="129"/>
                                        </p:tgtEl>
                                      </p:cBhvr>
                                    </p:animEffect>
                                  </p:childTnLst>
                                </p:cTn>
                              </p:par>
                              <p:par>
                                <p:cTn id="80" presetID="53" presetClass="entr" presetSubtype="16"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 calcmode="lin" valueType="num">
                                      <p:cBhvr>
                                        <p:cTn id="82" dur="250" fill="hold"/>
                                        <p:tgtEl>
                                          <p:spTgt spid="171"/>
                                        </p:tgtEl>
                                        <p:attrNameLst>
                                          <p:attrName>ppt_w</p:attrName>
                                        </p:attrNameLst>
                                      </p:cBhvr>
                                      <p:tavLst>
                                        <p:tav tm="0">
                                          <p:val>
                                            <p:fltVal val="0"/>
                                          </p:val>
                                        </p:tav>
                                        <p:tav tm="100000">
                                          <p:val>
                                            <p:strVal val="#ppt_w"/>
                                          </p:val>
                                        </p:tav>
                                      </p:tavLst>
                                    </p:anim>
                                    <p:anim calcmode="lin" valueType="num">
                                      <p:cBhvr>
                                        <p:cTn id="83" dur="250" fill="hold"/>
                                        <p:tgtEl>
                                          <p:spTgt spid="171"/>
                                        </p:tgtEl>
                                        <p:attrNameLst>
                                          <p:attrName>ppt_h</p:attrName>
                                        </p:attrNameLst>
                                      </p:cBhvr>
                                      <p:tavLst>
                                        <p:tav tm="0">
                                          <p:val>
                                            <p:fltVal val="0"/>
                                          </p:val>
                                        </p:tav>
                                        <p:tav tm="100000">
                                          <p:val>
                                            <p:strVal val="#ppt_h"/>
                                          </p:val>
                                        </p:tav>
                                      </p:tavLst>
                                    </p:anim>
                                    <p:animEffect transition="in" filter="fade">
                                      <p:cBhvr>
                                        <p:cTn id="84" dur="250"/>
                                        <p:tgtEl>
                                          <p:spTgt spid="1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250"/>
                                        <p:tgtEl>
                                          <p:spTgt spid="135"/>
                                        </p:tgtEl>
                                      </p:cBhvr>
                                    </p:animEffect>
                                  </p:childTnLst>
                                </p:cTn>
                              </p:par>
                              <p:par>
                                <p:cTn id="88" presetID="53" presetClass="entr" presetSubtype="16" fill="hold" nodeType="withEffect">
                                  <p:stCondLst>
                                    <p:cond delay="250"/>
                                  </p:stCondLst>
                                  <p:childTnLst>
                                    <p:set>
                                      <p:cBhvr>
                                        <p:cTn id="89" dur="1" fill="hold">
                                          <p:stCondLst>
                                            <p:cond delay="0"/>
                                          </p:stCondLst>
                                        </p:cTn>
                                        <p:tgtEl>
                                          <p:spTgt spid="172"/>
                                        </p:tgtEl>
                                        <p:attrNameLst>
                                          <p:attrName>style.visibility</p:attrName>
                                        </p:attrNameLst>
                                      </p:cBhvr>
                                      <p:to>
                                        <p:strVal val="visible"/>
                                      </p:to>
                                    </p:set>
                                    <p:anim calcmode="lin" valueType="num">
                                      <p:cBhvr>
                                        <p:cTn id="90" dur="250" fill="hold"/>
                                        <p:tgtEl>
                                          <p:spTgt spid="172"/>
                                        </p:tgtEl>
                                        <p:attrNameLst>
                                          <p:attrName>ppt_w</p:attrName>
                                        </p:attrNameLst>
                                      </p:cBhvr>
                                      <p:tavLst>
                                        <p:tav tm="0">
                                          <p:val>
                                            <p:fltVal val="0"/>
                                          </p:val>
                                        </p:tav>
                                        <p:tav tm="100000">
                                          <p:val>
                                            <p:strVal val="#ppt_w"/>
                                          </p:val>
                                        </p:tav>
                                      </p:tavLst>
                                    </p:anim>
                                    <p:anim calcmode="lin" valueType="num">
                                      <p:cBhvr>
                                        <p:cTn id="91" dur="250" fill="hold"/>
                                        <p:tgtEl>
                                          <p:spTgt spid="172"/>
                                        </p:tgtEl>
                                        <p:attrNameLst>
                                          <p:attrName>ppt_h</p:attrName>
                                        </p:attrNameLst>
                                      </p:cBhvr>
                                      <p:tavLst>
                                        <p:tav tm="0">
                                          <p:val>
                                            <p:fltVal val="0"/>
                                          </p:val>
                                        </p:tav>
                                        <p:tav tm="100000">
                                          <p:val>
                                            <p:strVal val="#ppt_h"/>
                                          </p:val>
                                        </p:tav>
                                      </p:tavLst>
                                    </p:anim>
                                    <p:animEffect transition="in" filter="fade">
                                      <p:cBhvr>
                                        <p:cTn id="92" dur="250"/>
                                        <p:tgtEl>
                                          <p:spTgt spid="172"/>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136"/>
                                        </p:tgtEl>
                                        <p:attrNameLst>
                                          <p:attrName>style.visibility</p:attrName>
                                        </p:attrNameLst>
                                      </p:cBhvr>
                                      <p:to>
                                        <p:strVal val="visible"/>
                                      </p:to>
                                    </p:set>
                                    <p:animEffect transition="in" filter="fade">
                                      <p:cBhvr>
                                        <p:cTn id="95" dur="250"/>
                                        <p:tgtEl>
                                          <p:spTgt spid="136"/>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250"/>
                                        <p:tgtEl>
                                          <p:spTgt spid="137"/>
                                        </p:tgtEl>
                                      </p:cBhvr>
                                    </p:animEffect>
                                  </p:childTnLst>
                                </p:cTn>
                              </p:par>
                              <p:par>
                                <p:cTn id="99" presetID="53" presetClass="entr" presetSubtype="16" fill="hold" nodeType="withEffect">
                                  <p:stCondLst>
                                    <p:cond delay="500"/>
                                  </p:stCondLst>
                                  <p:childTnLst>
                                    <p:set>
                                      <p:cBhvr>
                                        <p:cTn id="100" dur="1" fill="hold">
                                          <p:stCondLst>
                                            <p:cond delay="0"/>
                                          </p:stCondLst>
                                        </p:cTn>
                                        <p:tgtEl>
                                          <p:spTgt spid="173"/>
                                        </p:tgtEl>
                                        <p:attrNameLst>
                                          <p:attrName>style.visibility</p:attrName>
                                        </p:attrNameLst>
                                      </p:cBhvr>
                                      <p:to>
                                        <p:strVal val="visible"/>
                                      </p:to>
                                    </p:set>
                                    <p:anim calcmode="lin" valueType="num">
                                      <p:cBhvr>
                                        <p:cTn id="101" dur="250" fill="hold"/>
                                        <p:tgtEl>
                                          <p:spTgt spid="173"/>
                                        </p:tgtEl>
                                        <p:attrNameLst>
                                          <p:attrName>ppt_w</p:attrName>
                                        </p:attrNameLst>
                                      </p:cBhvr>
                                      <p:tavLst>
                                        <p:tav tm="0">
                                          <p:val>
                                            <p:fltVal val="0"/>
                                          </p:val>
                                        </p:tav>
                                        <p:tav tm="100000">
                                          <p:val>
                                            <p:strVal val="#ppt_w"/>
                                          </p:val>
                                        </p:tav>
                                      </p:tavLst>
                                    </p:anim>
                                    <p:anim calcmode="lin" valueType="num">
                                      <p:cBhvr>
                                        <p:cTn id="102" dur="250" fill="hold"/>
                                        <p:tgtEl>
                                          <p:spTgt spid="173"/>
                                        </p:tgtEl>
                                        <p:attrNameLst>
                                          <p:attrName>ppt_h</p:attrName>
                                        </p:attrNameLst>
                                      </p:cBhvr>
                                      <p:tavLst>
                                        <p:tav tm="0">
                                          <p:val>
                                            <p:fltVal val="0"/>
                                          </p:val>
                                        </p:tav>
                                        <p:tav tm="100000">
                                          <p:val>
                                            <p:strVal val="#ppt_h"/>
                                          </p:val>
                                        </p:tav>
                                      </p:tavLst>
                                    </p:anim>
                                    <p:animEffect transition="in" filter="fade">
                                      <p:cBhvr>
                                        <p:cTn id="103" dur="250"/>
                                        <p:tgtEl>
                                          <p:spTgt spid="173"/>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174"/>
                                        </p:tgtEl>
                                        <p:attrNameLst>
                                          <p:attrName>style.visibility</p:attrName>
                                        </p:attrNameLst>
                                      </p:cBhvr>
                                      <p:to>
                                        <p:strVal val="visible"/>
                                      </p:to>
                                    </p:set>
                                    <p:anim calcmode="lin" valueType="num">
                                      <p:cBhvr>
                                        <p:cTn id="106" dur="250" fill="hold"/>
                                        <p:tgtEl>
                                          <p:spTgt spid="174"/>
                                        </p:tgtEl>
                                        <p:attrNameLst>
                                          <p:attrName>ppt_w</p:attrName>
                                        </p:attrNameLst>
                                      </p:cBhvr>
                                      <p:tavLst>
                                        <p:tav tm="0">
                                          <p:val>
                                            <p:fltVal val="0"/>
                                          </p:val>
                                        </p:tav>
                                        <p:tav tm="100000">
                                          <p:val>
                                            <p:strVal val="#ppt_w"/>
                                          </p:val>
                                        </p:tav>
                                      </p:tavLst>
                                    </p:anim>
                                    <p:anim calcmode="lin" valueType="num">
                                      <p:cBhvr>
                                        <p:cTn id="107" dur="250" fill="hold"/>
                                        <p:tgtEl>
                                          <p:spTgt spid="174"/>
                                        </p:tgtEl>
                                        <p:attrNameLst>
                                          <p:attrName>ppt_h</p:attrName>
                                        </p:attrNameLst>
                                      </p:cBhvr>
                                      <p:tavLst>
                                        <p:tav tm="0">
                                          <p:val>
                                            <p:fltVal val="0"/>
                                          </p:val>
                                        </p:tav>
                                        <p:tav tm="100000">
                                          <p:val>
                                            <p:strVal val="#ppt_h"/>
                                          </p:val>
                                        </p:tav>
                                      </p:tavLst>
                                    </p:anim>
                                    <p:animEffect transition="in" filter="fade">
                                      <p:cBhvr>
                                        <p:cTn id="108" dur="250"/>
                                        <p:tgtEl>
                                          <p:spTgt spid="174"/>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38"/>
                                        </p:tgtEl>
                                        <p:attrNameLst>
                                          <p:attrName>style.visibility</p:attrName>
                                        </p:attrNameLst>
                                      </p:cBhvr>
                                      <p:to>
                                        <p:strVal val="visible"/>
                                      </p:to>
                                    </p:set>
                                    <p:animEffect transition="in" filter="fade">
                                      <p:cBhvr>
                                        <p:cTn id="111"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5885"/>
          </a:xfrm>
        </p:spPr>
        <p:txBody>
          <a:bodyPr/>
          <a:lstStyle/>
          <a:p>
            <a:r>
              <a:rPr lang="en-US" sz="3200" b="1"/>
              <a:t>Create a Standard Linux App Service Plan</a:t>
            </a:r>
          </a:p>
          <a:p>
            <a:r>
              <a:rPr lang="en-US" sz="3200" b="1"/>
              <a:t>Create a Web App on the App Service Plan and deploy a Container</a:t>
            </a:r>
          </a:p>
          <a:p>
            <a:r>
              <a:rPr lang="en-US" sz="3200" b="1"/>
              <a:t>Configure it with Application Settings</a:t>
            </a:r>
          </a:p>
          <a:p>
            <a:r>
              <a:rPr lang="en-US" sz="3200" b="1"/>
              <a:t>Click around and play!</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Deploy the Web Site!</a:t>
            </a:r>
          </a:p>
        </p:txBody>
      </p:sp>
    </p:spTree>
    <p:extLst>
      <p:ext uri="{BB962C8B-B14F-4D97-AF65-F5344CB8AC3E}">
        <p14:creationId xmlns:p14="http://schemas.microsoft.com/office/powerpoint/2010/main" val="20810811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5504"/>
          </a:xfrm>
        </p:spPr>
        <p:txBody>
          <a:bodyPr/>
          <a:lstStyle/>
          <a:p>
            <a:r>
              <a:rPr lang="en-US" sz="3200" b="1"/>
              <a:t>Open the website (getting the URL from the Web App)</a:t>
            </a:r>
          </a:p>
          <a:p>
            <a:pPr lvl="1"/>
            <a:r>
              <a:rPr lang="en-US" sz="3000" b="1"/>
              <a:t>Plan trips, switch browser, InPrivate/Incognito is your friend</a:t>
            </a:r>
          </a:p>
          <a:p>
            <a:r>
              <a:rPr lang="en-US" sz="3200" b="1"/>
              <a:t>Click the various services you created</a:t>
            </a:r>
          </a:p>
          <a:p>
            <a:r>
              <a:rPr lang="en-US" sz="3200" b="1"/>
              <a:t>Explore App Insights and all the data available</a:t>
            </a:r>
          </a:p>
          <a:p>
            <a:r>
              <a:rPr lang="en-US" sz="3200" b="1"/>
              <a:t>Click around and play!</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The Site Works!!!!!!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21255445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6600">
                <a:latin typeface="Segoe UI Light" panose="020B0502040204020203" pitchFamily="34" charset="0"/>
              </a:rPr>
              <a:t>Recap</a:t>
            </a:r>
          </a:p>
        </p:txBody>
      </p:sp>
      <p:sp>
        <p:nvSpPr>
          <p:cNvPr id="26" name="TextBox 2">
            <a:extLst>
              <a:ext uri="{FF2B5EF4-FFF2-40B4-BE49-F238E27FC236}">
                <a16:creationId xmlns:a16="http://schemas.microsoft.com/office/drawing/2014/main" id="{B3CE77BD-D327-4195-9514-F9700EEF2AA6}"/>
              </a:ext>
            </a:extLst>
          </p:cNvPr>
          <p:cNvSpPr txBox="1"/>
          <p:nvPr/>
        </p:nvSpPr>
        <p:spPr>
          <a:xfrm>
            <a:off x="665108" y="1813448"/>
            <a:ext cx="4513066" cy="4369979"/>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You utilized the follow Azure Services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Cosmos DB</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Container Instances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Insights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Services</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You utilized the following Azure Tools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Cloud Shell</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ARM Templates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Portal</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And when you are done playing, it cleans up in a few minutes</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From scratch, you deployed a working microservices solution</a:t>
            </a: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1608889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0204C-899A-4683-8574-7684A3A87B97}"/>
              </a:ext>
            </a:extLst>
          </p:cNvPr>
          <p:cNvSpPr>
            <a:spLocks noGrp="1"/>
          </p:cNvSpPr>
          <p:nvPr>
            <p:ph idx="1"/>
          </p:nvPr>
        </p:nvSpPr>
        <p:spPr>
          <a:xfrm>
            <a:off x="269240" y="1327198"/>
            <a:ext cx="11292477" cy="5358273"/>
          </a:xfrm>
        </p:spPr>
        <p:txBody>
          <a:bodyPr>
            <a:normAutofit fontScale="77500" lnSpcReduction="20000"/>
          </a:bodyPr>
          <a:lstStyle/>
          <a:p>
            <a:pPr lvl="0"/>
            <a:r>
              <a:rPr lang="en-US"/>
              <a:t>Azure Cloud Shell:  </a:t>
            </a:r>
            <a:r>
              <a:rPr lang="en-US" u="sng">
                <a:hlinkClick r:id="rId2"/>
              </a:rPr>
              <a:t>https://docs.microsoft.com/en-us/azure/cloud-shell/overview</a:t>
            </a:r>
            <a:r>
              <a:rPr lang="en-US"/>
              <a:t> </a:t>
            </a:r>
          </a:p>
          <a:p>
            <a:pPr lvl="0"/>
            <a:r>
              <a:rPr lang="en-US"/>
              <a:t>Install the Azure CLI: </a:t>
            </a:r>
            <a:r>
              <a:rPr lang="en-US" u="sng">
                <a:hlinkClick r:id="rId3"/>
              </a:rPr>
              <a:t>https://docs.microsoft.com/en-us/cli/azure/install-azure-cli?view=azure-cli-latest</a:t>
            </a:r>
            <a:r>
              <a:rPr lang="en-US"/>
              <a:t> </a:t>
            </a:r>
          </a:p>
          <a:p>
            <a:pPr lvl="0"/>
            <a:r>
              <a:rPr lang="en-US"/>
              <a:t>Azure CLI Reference: </a:t>
            </a:r>
            <a:r>
              <a:rPr lang="en-US" u="sng">
                <a:hlinkClick r:id="rId4"/>
              </a:rPr>
              <a:t>https://docs.microsoft.com/en-us/cli/azure/reference-index?view=azure-cli-latest</a:t>
            </a:r>
            <a:r>
              <a:rPr lang="en-US"/>
              <a:t> </a:t>
            </a:r>
          </a:p>
          <a:p>
            <a:r>
              <a:rPr lang="en-US"/>
              <a:t>Azure Naming Conventions:  </a:t>
            </a:r>
            <a:r>
              <a:rPr lang="en-US" u="sng">
                <a:hlinkClick r:id="rId5"/>
              </a:rPr>
              <a:t>https://docs.microsoft.com/en-us/azure/architecture/best-practices/naming-conventions</a:t>
            </a:r>
            <a:r>
              <a:rPr lang="en-US"/>
              <a:t> </a:t>
            </a:r>
          </a:p>
          <a:p>
            <a:pPr lvl="0"/>
            <a:r>
              <a:rPr lang="en-US"/>
              <a:t>App Insights: </a:t>
            </a:r>
            <a:r>
              <a:rPr lang="en-US" u="sng">
                <a:hlinkClick r:id="rId6"/>
              </a:rPr>
              <a:t>https://docs.microsoft.com/en-us/azure/azure-monitor/app/app-insights-overview</a:t>
            </a:r>
            <a:r>
              <a:rPr lang="en-US"/>
              <a:t> </a:t>
            </a:r>
          </a:p>
          <a:p>
            <a:pPr lvl="0"/>
            <a:r>
              <a:rPr lang="en-US"/>
              <a:t>ARM Templates: </a:t>
            </a:r>
            <a:r>
              <a:rPr lang="en-US" u="sng">
                <a:hlinkClick r:id="rId7"/>
              </a:rPr>
              <a:t>https://docs.microsoft.com/en-us/azure/azure-resource-manager/resource-group-authoring-templates</a:t>
            </a:r>
            <a:r>
              <a:rPr lang="en-US"/>
              <a:t> </a:t>
            </a:r>
          </a:p>
          <a:p>
            <a:r>
              <a:rPr lang="en-US"/>
              <a:t>Cosmos DB: </a:t>
            </a:r>
            <a:r>
              <a:rPr lang="en-US" u="sng">
                <a:hlinkClick r:id="rId8"/>
              </a:rPr>
              <a:t>https://docs.microsoft.com/en-us/azure/cosmos-db/</a:t>
            </a:r>
            <a:endParaRPr lang="en-US"/>
          </a:p>
          <a:p>
            <a:r>
              <a:rPr lang="en-US"/>
              <a:t>Azure Container Instances:  </a:t>
            </a:r>
            <a:r>
              <a:rPr lang="en-US" u="sng">
                <a:hlinkClick r:id="rId9"/>
              </a:rPr>
              <a:t>https://docs.microsoft.com/en-us/azure/container-instances/</a:t>
            </a:r>
            <a:endParaRPr lang="en-US" u="sng"/>
          </a:p>
          <a:p>
            <a:pPr lvl="0"/>
            <a:r>
              <a:rPr lang="en-US"/>
              <a:t>App Service Plans: </a:t>
            </a:r>
            <a:r>
              <a:rPr lang="en-US" u="sng">
                <a:hlinkClick r:id="rId10"/>
              </a:rPr>
              <a:t>https://docs.microsoft.com/en-us/azure/app-service/overview-hosting-plans</a:t>
            </a:r>
            <a:endParaRPr lang="en-US"/>
          </a:p>
          <a:p>
            <a:pPr lvl="0"/>
            <a:r>
              <a:rPr lang="en-US"/>
              <a:t>App Services: </a:t>
            </a:r>
            <a:r>
              <a:rPr lang="en-US" u="sng">
                <a:hlinkClick r:id="rId11"/>
              </a:rPr>
              <a:t>https://docs.microsoft.com/en-us/azure/app-service/</a:t>
            </a:r>
            <a:endParaRPr lang="en-US"/>
          </a:p>
          <a:p>
            <a:endParaRPr lang="en-US" u="sng"/>
          </a:p>
          <a:p>
            <a:endParaRPr lang="en-US"/>
          </a:p>
          <a:p>
            <a:endParaRPr lang="en-US"/>
          </a:p>
          <a:p>
            <a:endParaRPr lang="en-US"/>
          </a:p>
        </p:txBody>
      </p:sp>
      <p:sp>
        <p:nvSpPr>
          <p:cNvPr id="5" name="Title 1">
            <a:extLst>
              <a:ext uri="{FF2B5EF4-FFF2-40B4-BE49-F238E27FC236}">
                <a16:creationId xmlns:a16="http://schemas.microsoft.com/office/drawing/2014/main" id="{0BACF229-B99A-41F3-B526-6786049E802C}"/>
              </a:ext>
            </a:extLst>
          </p:cNvPr>
          <p:cNvSpPr>
            <a:spLocks noGrp="1"/>
          </p:cNvSpPr>
          <p:nvPr>
            <p:ph type="title"/>
          </p:nvPr>
        </p:nvSpPr>
        <p:spPr>
          <a:xfrm>
            <a:off x="269240" y="289511"/>
            <a:ext cx="11655840" cy="899665"/>
          </a:xfrm>
        </p:spPr>
        <p:txBody>
          <a:bodyPr/>
          <a:lstStyle/>
          <a:p>
            <a:r>
              <a:rPr lang="en-US"/>
              <a:t>Additional Resources</a:t>
            </a:r>
          </a:p>
        </p:txBody>
      </p:sp>
    </p:spTree>
    <p:extLst>
      <p:ext uri="{BB962C8B-B14F-4D97-AF65-F5344CB8AC3E}">
        <p14:creationId xmlns:p14="http://schemas.microsoft.com/office/powerpoint/2010/main" val="404109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6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97D58E-AD9E-4950-8A2F-559B95DC39D4}"/>
              </a:ext>
            </a:extLst>
          </p:cNvPr>
          <p:cNvPicPr>
            <a:picLocks noChangeAspect="1"/>
          </p:cNvPicPr>
          <p:nvPr/>
        </p:nvPicPr>
        <p:blipFill>
          <a:blip r:embed="rId3"/>
          <a:stretch>
            <a:fillRect/>
          </a:stretch>
        </p:blipFill>
        <p:spPr>
          <a:xfrm>
            <a:off x="4405676" y="1436689"/>
            <a:ext cx="7492637" cy="4832352"/>
          </a:xfrm>
          <a:prstGeom prst="rect">
            <a:avLst/>
          </a:prstGeom>
        </p:spPr>
      </p:pic>
      <p:pic>
        <p:nvPicPr>
          <p:cNvPr id="8" name="Picture 7">
            <a:extLst>
              <a:ext uri="{FF2B5EF4-FFF2-40B4-BE49-F238E27FC236}">
                <a16:creationId xmlns:a16="http://schemas.microsoft.com/office/drawing/2014/main" id="{B03E8D2A-C248-4AAC-960A-1E30BA06BCC6}"/>
              </a:ext>
            </a:extLst>
          </p:cNvPr>
          <p:cNvPicPr>
            <a:picLocks noChangeAspect="1"/>
          </p:cNvPicPr>
          <p:nvPr/>
        </p:nvPicPr>
        <p:blipFill>
          <a:blip r:embed="rId4"/>
          <a:stretch>
            <a:fillRect/>
          </a:stretch>
        </p:blipFill>
        <p:spPr>
          <a:xfrm>
            <a:off x="4405677" y="1436688"/>
            <a:ext cx="7492637" cy="4832350"/>
          </a:xfrm>
          <a:prstGeom prst="rect">
            <a:avLst/>
          </a:prstGeom>
        </p:spPr>
      </p:pic>
      <p:pic>
        <p:nvPicPr>
          <p:cNvPr id="2" name="Picture 1">
            <a:extLst>
              <a:ext uri="{FF2B5EF4-FFF2-40B4-BE49-F238E27FC236}">
                <a16:creationId xmlns:a16="http://schemas.microsoft.com/office/drawing/2014/main" id="{94049306-C703-4CC2-9492-6595119ABC2B}"/>
              </a:ext>
            </a:extLst>
          </p:cNvPr>
          <p:cNvPicPr>
            <a:picLocks noChangeAspect="1"/>
          </p:cNvPicPr>
          <p:nvPr/>
        </p:nvPicPr>
        <p:blipFill>
          <a:blip r:embed="rId3"/>
          <a:stretch>
            <a:fillRect/>
          </a:stretch>
        </p:blipFill>
        <p:spPr>
          <a:xfrm>
            <a:off x="4405677" y="1436687"/>
            <a:ext cx="7492636" cy="4832351"/>
          </a:xfrm>
          <a:prstGeom prst="rect">
            <a:avLst/>
          </a:prstGeom>
        </p:spPr>
      </p:pic>
      <p:pic>
        <p:nvPicPr>
          <p:cNvPr id="3" name="Picture 2">
            <a:extLst>
              <a:ext uri="{FF2B5EF4-FFF2-40B4-BE49-F238E27FC236}">
                <a16:creationId xmlns:a16="http://schemas.microsoft.com/office/drawing/2014/main" id="{5E577182-8F10-4EFA-B6D6-0BB71266EDE8}"/>
              </a:ext>
            </a:extLst>
          </p:cNvPr>
          <p:cNvPicPr>
            <a:picLocks noChangeAspect="1"/>
          </p:cNvPicPr>
          <p:nvPr/>
        </p:nvPicPr>
        <p:blipFill>
          <a:blip r:embed="rId4"/>
          <a:stretch>
            <a:fillRect/>
          </a:stretch>
        </p:blipFill>
        <p:spPr>
          <a:xfrm>
            <a:off x="4405677" y="1436687"/>
            <a:ext cx="7492636" cy="4832350"/>
          </a:xfrm>
          <a:prstGeom prst="rect">
            <a:avLst/>
          </a:prstGeom>
        </p:spPr>
      </p:pic>
      <p:sp>
        <p:nvSpPr>
          <p:cNvPr id="4" name="Title 3">
            <a:extLst>
              <a:ext uri="{FF2B5EF4-FFF2-40B4-BE49-F238E27FC236}">
                <a16:creationId xmlns:a16="http://schemas.microsoft.com/office/drawing/2014/main" id="{0D5DD968-F5EF-431A-A1E9-49E3A8CCD933}"/>
              </a:ext>
            </a:extLst>
          </p:cNvPr>
          <p:cNvSpPr>
            <a:spLocks noGrp="1"/>
          </p:cNvSpPr>
          <p:nvPr>
            <p:ph type="title"/>
          </p:nvPr>
        </p:nvSpPr>
        <p:spPr>
          <a:xfrm>
            <a:off x="588263" y="457200"/>
            <a:ext cx="11018520" cy="553998"/>
          </a:xfrm>
        </p:spPr>
        <p:txBody>
          <a:bodyPr>
            <a:normAutofit fontScale="90000"/>
          </a:bodyPr>
          <a:lstStyle/>
          <a:p>
            <a:r>
              <a:rPr lang="en-US">
                <a:latin typeface="Segoe UI" panose="020B0502040204020203" pitchFamily="34" charset="0"/>
                <a:cs typeface="Segoe UI" panose="020B0502040204020203" pitchFamily="34" charset="0"/>
              </a:rPr>
              <a:t>Azure Portal —portal.azure.com</a:t>
            </a:r>
          </a:p>
        </p:txBody>
      </p:sp>
      <p:sp>
        <p:nvSpPr>
          <p:cNvPr id="6" name="Rectangle 5">
            <a:extLst>
              <a:ext uri="{FF2B5EF4-FFF2-40B4-BE49-F238E27FC236}">
                <a16:creationId xmlns:a16="http://schemas.microsoft.com/office/drawing/2014/main" id="{CD4E87C3-33E6-4C70-89EE-051843E51857}"/>
              </a:ext>
            </a:extLst>
          </p:cNvPr>
          <p:cNvSpPr/>
          <p:nvPr/>
        </p:nvSpPr>
        <p:spPr bwMode="auto">
          <a:xfrm>
            <a:off x="1" y="1436684"/>
            <a:ext cx="4405674" cy="4110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342900" marR="0" lvl="0"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See all your resources</a:t>
            </a:r>
          </a:p>
          <a:p>
            <a:pPr marL="342900" marR="0" lvl="0"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Create portal dashboards by:</a:t>
            </a:r>
          </a:p>
          <a:p>
            <a:pPr marL="800100" marR="0" lvl="1"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key roles</a:t>
            </a:r>
          </a:p>
          <a:p>
            <a:pPr marL="800100" marR="0" lvl="1"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key projects</a:t>
            </a:r>
          </a:p>
          <a:p>
            <a:pPr marL="800100" marR="0" lvl="1"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key service KPIs</a:t>
            </a:r>
          </a:p>
          <a:p>
            <a:pPr marL="342900" marR="0" lvl="0"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Use the Azure Cloud Shell!</a:t>
            </a:r>
          </a:p>
        </p:txBody>
      </p:sp>
    </p:spTree>
    <p:extLst>
      <p:ext uri="{BB962C8B-B14F-4D97-AF65-F5344CB8AC3E}">
        <p14:creationId xmlns:p14="http://schemas.microsoft.com/office/powerpoint/2010/main" val="204555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4"/>
                                        </p:tgtEl>
                                        <p:attrNameLst>
                                          <p:attrName>ppt_x</p:attrName>
                                          <p:attrName>ppt_y</p:attrName>
                                        </p:attrNameLst>
                                      </p:cBhvr>
                                      <p:rCtr x="0" y="2014"/>
                                    </p:animMotion>
                                  </p:childTnLst>
                                </p:cTn>
                              </p:par>
                            </p:childTnLst>
                          </p:cTn>
                        </p:par>
                      </p:childTnLst>
                    </p:cTn>
                  </p:par>
                  <p:par>
                    <p:cTn id="10" fill="hold">
                      <p:stCondLst>
                        <p:cond delay="indefinite"/>
                      </p:stCondLst>
                      <p:childTnLst>
                        <p:par>
                          <p:cTn id="11" fill="hold">
                            <p:stCondLst>
                              <p:cond delay="0"/>
                            </p:stCondLst>
                            <p:childTnLst>
                              <p:par>
                                <p:cTn id="12" presetID="22" presetClass="exit" presetSubtype="8" fill="hold" nodeType="clickEffect">
                                  <p:stCondLst>
                                    <p:cond delay="0"/>
                                  </p:stCondLst>
                                  <p:childTnLst>
                                    <p:animEffect transition="out" filter="wipe(left)">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nodeType="clickEffect">
                                  <p:stCondLst>
                                    <p:cond delay="0"/>
                                  </p:stCondLst>
                                  <p:childTnLst>
                                    <p:animEffect transition="out" filter="wipe(left)">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1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42" presetClass="path" presetSubtype="0" decel="100000" fill="hold" grpId="1" nodeType="withEffect">
                                  <p:stCondLst>
                                    <p:cond delay="0"/>
                                  </p:stCondLst>
                                  <p:childTnLst>
                                    <p:animMotion origin="layout" path="M 1.04167E-6 4.07407E-6 L 1.04167E-6 0.04051 " pathEditMode="relative" rAng="0" ptsTypes="AA">
                                      <p:cBhvr>
                                        <p:cTn id="25" dur="750" spd="-100000" fill="hold"/>
                                        <p:tgtEl>
                                          <p:spTgt spid="6"/>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2E0BD7-28AA-4345-B40D-021EC1C42784}"/>
              </a:ext>
            </a:extLst>
          </p:cNvPr>
          <p:cNvSpPr>
            <a:spLocks noGrp="1"/>
          </p:cNvSpPr>
          <p:nvPr>
            <p:ph type="body" sz="quarter" idx="4294967295"/>
          </p:nvPr>
        </p:nvSpPr>
        <p:spPr>
          <a:xfrm>
            <a:off x="586391" y="1434369"/>
            <a:ext cx="4118960" cy="630942"/>
          </a:xfrm>
        </p:spPr>
        <p:txBody>
          <a:bodyPr/>
          <a:lstStyle/>
          <a:p>
            <a:pPr marL="0" indent="0">
              <a:spcBef>
                <a:spcPts val="600"/>
              </a:spcBef>
              <a:buNone/>
            </a:pPr>
            <a:endParaRPr lang="en-US" sz="1800">
              <a:latin typeface="Segoe UI" panose="020B0502040204020203" pitchFamily="34" charset="0"/>
              <a:cs typeface="Segoe UI" panose="020B0502040204020203" pitchFamily="34" charset="0"/>
            </a:endParaRPr>
          </a:p>
          <a:p>
            <a:pPr marL="0" indent="0">
              <a:spcBef>
                <a:spcPts val="600"/>
              </a:spcBef>
              <a:buNone/>
            </a:pPr>
            <a:endParaRPr lang="en-US" sz="18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5E1D279-4A00-46B4-8FB0-E74CCBCFEF2C}"/>
              </a:ext>
            </a:extLst>
          </p:cNvPr>
          <p:cNvSpPr>
            <a:spLocks noGrp="1"/>
          </p:cNvSpPr>
          <p:nvPr>
            <p:ph type="title"/>
          </p:nvPr>
        </p:nvSpPr>
        <p:spPr>
          <a:xfrm>
            <a:off x="588263" y="457200"/>
            <a:ext cx="11018520" cy="553998"/>
          </a:xfrm>
        </p:spPr>
        <p:txBody>
          <a:bodyPr>
            <a:normAutofit fontScale="90000"/>
          </a:bodyPr>
          <a:lstStyle/>
          <a:p>
            <a:r>
              <a:rPr lang="en-US">
                <a:latin typeface="Segoe UI" panose="020B0502040204020203" pitchFamily="34" charset="0"/>
                <a:cs typeface="Segoe UI" panose="020B0502040204020203" pitchFamily="34" charset="0"/>
              </a:rPr>
              <a:t>Azure Cloud Shell</a:t>
            </a:r>
          </a:p>
        </p:txBody>
      </p:sp>
      <p:pic>
        <p:nvPicPr>
          <p:cNvPr id="4" name="Picture 3">
            <a:extLst>
              <a:ext uri="{FF2B5EF4-FFF2-40B4-BE49-F238E27FC236}">
                <a16:creationId xmlns:a16="http://schemas.microsoft.com/office/drawing/2014/main" id="{2171B84B-C207-4B11-BA27-2A373C150CD8}"/>
              </a:ext>
            </a:extLst>
          </p:cNvPr>
          <p:cNvPicPr>
            <a:picLocks noChangeAspect="1"/>
          </p:cNvPicPr>
          <p:nvPr/>
        </p:nvPicPr>
        <p:blipFill>
          <a:blip r:embed="rId3"/>
          <a:stretch>
            <a:fillRect/>
          </a:stretch>
        </p:blipFill>
        <p:spPr>
          <a:xfrm>
            <a:off x="5670955" y="1434369"/>
            <a:ext cx="6227358" cy="4834669"/>
          </a:xfrm>
          <a:prstGeom prst="rect">
            <a:avLst/>
          </a:prstGeom>
        </p:spPr>
      </p:pic>
      <p:sp>
        <p:nvSpPr>
          <p:cNvPr id="5" name="Rectangle 4">
            <a:extLst>
              <a:ext uri="{FF2B5EF4-FFF2-40B4-BE49-F238E27FC236}">
                <a16:creationId xmlns:a16="http://schemas.microsoft.com/office/drawing/2014/main" id="{95F5B559-96C9-4FF3-A60C-E691F94E46D3}"/>
              </a:ext>
            </a:extLst>
          </p:cNvPr>
          <p:cNvSpPr/>
          <p:nvPr/>
        </p:nvSpPr>
        <p:spPr bwMode="auto">
          <a:xfrm>
            <a:off x="95278" y="1958764"/>
            <a:ext cx="4837823"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Shell access from virtually anywhere</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Common tools and programming languages included</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Persist your files in attached cloud storage</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Create and edit files in the Cloud Shell editor</a:t>
            </a:r>
          </a:p>
        </p:txBody>
      </p:sp>
    </p:spTree>
    <p:extLst>
      <p:ext uri="{BB962C8B-B14F-4D97-AF65-F5344CB8AC3E}">
        <p14:creationId xmlns:p14="http://schemas.microsoft.com/office/powerpoint/2010/main" val="34213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3"/>
                                        </p:tgtEl>
                                        <p:attrNameLst>
                                          <p:attrName>ppt_x</p:attrName>
                                          <p:attrName>ppt_y</p:attrName>
                                        </p:attrNameLst>
                                      </p:cBhvr>
                                      <p:rCtr x="0" y="2014"/>
                                    </p:animMotion>
                                  </p:childTnLst>
                                </p:cTn>
                              </p:par>
                              <p:par>
                                <p:cTn id="10" presetID="10" presetClass="entr" presetSubtype="0" fill="hold" grpId="0" nodeType="withEffect" nodePh="1">
                                  <p:stCondLst>
                                    <p:cond delay="150"/>
                                  </p:stCondLst>
                                  <p:endCondLst>
                                    <p:cond evt="begin" delay="0">
                                      <p:tn val="10"/>
                                    </p:cond>
                                  </p:end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750"/>
                            </p:stCondLst>
                            <p:childTnLst>
                              <p:par>
                                <p:cTn id="14" presetID="10" presetClass="entr" presetSubtype="0" fill="hold" grpId="0" nodeType="afterEffect">
                                  <p:stCondLst>
                                    <p:cond delay="1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0"/>
                                  </p:stCondLst>
                                  <p:childTnLst>
                                    <p:animMotion origin="layout" path="M -2.08333E-6 -4.07407E-6 L -2.08333E-6 0.04051 " pathEditMode="relative" rAng="0" ptsTypes="AA">
                                      <p:cBhvr>
                                        <p:cTn id="18" dur="750" spd="-100000" fill="hold"/>
                                        <p:tgtEl>
                                          <p:spTgt spid="5"/>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CCA95-FB87-4F2C-9862-D4C400B413EB}"/>
              </a:ext>
            </a:extLst>
          </p:cNvPr>
          <p:cNvSpPr>
            <a:spLocks noGrp="1"/>
          </p:cNvSpPr>
          <p:nvPr>
            <p:ph type="title"/>
          </p:nvPr>
        </p:nvSpPr>
        <p:spPr/>
        <p:txBody>
          <a:bodyPr>
            <a:normAutofit fontScale="90000"/>
          </a:bodyPr>
          <a:lstStyle/>
          <a:p>
            <a:r>
              <a:rPr lang="en-US">
                <a:latin typeface="Segoe UI" panose="020B0502040204020203" pitchFamily="34" charset="0"/>
                <a:cs typeface="Segoe UI" panose="020B0502040204020203" pitchFamily="34" charset="0"/>
              </a:rPr>
              <a:t>Azure CLI</a:t>
            </a:r>
          </a:p>
        </p:txBody>
      </p:sp>
      <p:pic>
        <p:nvPicPr>
          <p:cNvPr id="5" name="Picture 4">
            <a:extLst>
              <a:ext uri="{FF2B5EF4-FFF2-40B4-BE49-F238E27FC236}">
                <a16:creationId xmlns:a16="http://schemas.microsoft.com/office/drawing/2014/main" id="{C00AD748-5605-4ECD-B4BD-DA9050C67332}"/>
              </a:ext>
            </a:extLst>
          </p:cNvPr>
          <p:cNvPicPr>
            <a:picLocks noChangeAspect="1"/>
          </p:cNvPicPr>
          <p:nvPr/>
        </p:nvPicPr>
        <p:blipFill>
          <a:blip r:embed="rId2"/>
          <a:stretch>
            <a:fillRect/>
          </a:stretch>
        </p:blipFill>
        <p:spPr>
          <a:xfrm>
            <a:off x="5280509" y="48445"/>
            <a:ext cx="6911491" cy="6858000"/>
          </a:xfrm>
          <a:prstGeom prst="rect">
            <a:avLst/>
          </a:prstGeom>
        </p:spPr>
      </p:pic>
      <p:sp>
        <p:nvSpPr>
          <p:cNvPr id="7" name="Rectangle 6">
            <a:extLst>
              <a:ext uri="{FF2B5EF4-FFF2-40B4-BE49-F238E27FC236}">
                <a16:creationId xmlns:a16="http://schemas.microsoft.com/office/drawing/2014/main" id="{1DDD5486-B57C-4D4F-AC3B-2A6D4D26F0FA}"/>
              </a:ext>
            </a:extLst>
          </p:cNvPr>
          <p:cNvSpPr/>
          <p:nvPr/>
        </p:nvSpPr>
        <p:spPr bwMode="auto">
          <a:xfrm>
            <a:off x="0" y="1642445"/>
            <a:ext cx="4278465"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Command Line Interface for Azure</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Create/Manage/Query various Services</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Cross Platform</a:t>
            </a:r>
          </a:p>
        </p:txBody>
      </p:sp>
    </p:spTree>
    <p:extLst>
      <p:ext uri="{BB962C8B-B14F-4D97-AF65-F5344CB8AC3E}">
        <p14:creationId xmlns:p14="http://schemas.microsoft.com/office/powerpoint/2010/main" val="306923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6 -4.07407E-6 L -2.08333E-6 0.04051 " pathEditMode="relative" rAng="0" ptsTypes="AA">
                                      <p:cBhvr>
                                        <p:cTn id="9" dur="750" spd="-100000" fill="hold"/>
                                        <p:tgtEl>
                                          <p:spTgt spid="7"/>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416081"/>
          </a:xfrm>
        </p:spPr>
        <p:txBody>
          <a:bodyPr/>
          <a:lstStyle/>
          <a:p>
            <a:r>
              <a:rPr lang="en-US" sz="3200" b="1"/>
              <a:t>Form Your Team!</a:t>
            </a:r>
          </a:p>
          <a:p>
            <a:r>
              <a:rPr lang="en-US" sz="3200" b="1"/>
              <a:t>Download the Student Guide</a:t>
            </a:r>
          </a:p>
          <a:p>
            <a:pPr lvl="1"/>
            <a:r>
              <a:rPr lang="en-US" sz="3200" b="1" err="1"/>
              <a:t>aka.ms</a:t>
            </a:r>
            <a:r>
              <a:rPr lang="en-US" sz="3200" b="1"/>
              <a:t>/</a:t>
            </a:r>
            <a:r>
              <a:rPr lang="en-US" sz="3200" b="1" err="1"/>
              <a:t>msoa</a:t>
            </a:r>
            <a:r>
              <a:rPr lang="en-US" sz="3200" b="1"/>
              <a:t>-challenges</a:t>
            </a:r>
            <a:endParaRPr lang="en-US" sz="3000" b="1"/>
          </a:p>
          <a:p>
            <a:r>
              <a:rPr lang="en-US" sz="3200" b="1"/>
              <a:t>Join the MS Teams Channel (if applicable)</a:t>
            </a:r>
          </a:p>
          <a:p>
            <a:r>
              <a:rPr lang="en-US" sz="3200" b="1"/>
              <a:t>Login to the Azure Portal</a:t>
            </a:r>
          </a:p>
          <a:p>
            <a:r>
              <a:rPr lang="en-US" sz="3200" b="1"/>
              <a:t>In another window, login to the Azure Cloud Shell</a:t>
            </a:r>
          </a:p>
          <a:p>
            <a:r>
              <a:rPr lang="en-US" sz="3200" b="1"/>
              <a:t>List your subscriptions with the Azure CLI</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0 - Pre-requisites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Set, Go!</a:t>
            </a:r>
          </a:p>
        </p:txBody>
      </p:sp>
    </p:spTree>
    <p:extLst>
      <p:ext uri="{BB962C8B-B14F-4D97-AF65-F5344CB8AC3E}">
        <p14:creationId xmlns:p14="http://schemas.microsoft.com/office/powerpoint/2010/main" val="36116518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3607" y="1434369"/>
            <a:ext cx="4839987" cy="5707396"/>
          </a:xfrm>
        </p:spPr>
        <p:txBody>
          <a:bodyPr/>
          <a:lstStyle/>
          <a:p>
            <a:pPr marL="342900" indent="-342900">
              <a:spcBef>
                <a:spcPts val="0"/>
              </a:spcBef>
              <a:spcAft>
                <a:spcPts val="1765"/>
              </a:spcAft>
              <a:buFont typeface="Arial" panose="020B0604020202020204" pitchFamily="34" charset="0"/>
              <a:buChar char="•"/>
            </a:pPr>
            <a:r>
              <a:rPr lang="en-US" sz="2353"/>
              <a:t>Logical groups of multiple resources of similar or different types</a:t>
            </a:r>
          </a:p>
          <a:p>
            <a:pPr marL="342900" indent="-342900">
              <a:spcBef>
                <a:spcPts val="0"/>
              </a:spcBef>
              <a:spcAft>
                <a:spcPts val="1765"/>
              </a:spcAft>
              <a:buFont typeface="Arial" panose="020B0604020202020204" pitchFamily="34" charset="0"/>
              <a:buChar char="•"/>
            </a:pPr>
            <a:r>
              <a:rPr lang="en-US" sz="2353"/>
              <a:t>Every resource must be in a resource group, cannot be in more than one</a:t>
            </a:r>
          </a:p>
          <a:p>
            <a:pPr marL="342900" indent="-342900">
              <a:spcBef>
                <a:spcPts val="0"/>
              </a:spcBef>
              <a:spcAft>
                <a:spcPts val="1765"/>
              </a:spcAft>
              <a:buFont typeface="Arial" panose="020B0604020202020204" pitchFamily="34" charset="0"/>
              <a:buChar char="•"/>
            </a:pPr>
            <a:r>
              <a:rPr lang="en-US" sz="2353"/>
              <a:t>Resources inside resource group may span across regions</a:t>
            </a:r>
          </a:p>
          <a:p>
            <a:pPr marL="342900" indent="-342900">
              <a:spcBef>
                <a:spcPts val="0"/>
              </a:spcBef>
              <a:spcAft>
                <a:spcPts val="1765"/>
              </a:spcAft>
              <a:buFont typeface="Arial" panose="020B0604020202020204" pitchFamily="34" charset="0"/>
              <a:buChar char="•"/>
            </a:pPr>
            <a:r>
              <a:rPr lang="en-US" sz="2353"/>
              <a:t>Resource Group has a location for storing metadata</a:t>
            </a:r>
          </a:p>
          <a:p>
            <a:endParaRPr lang="en-US" sz="2353"/>
          </a:p>
        </p:txBody>
      </p:sp>
      <p:sp>
        <p:nvSpPr>
          <p:cNvPr id="3" name="Title 2"/>
          <p:cNvSpPr>
            <a:spLocks noGrp="1"/>
          </p:cNvSpPr>
          <p:nvPr>
            <p:ph type="title"/>
          </p:nvPr>
        </p:nvSpPr>
        <p:spPr/>
        <p:txBody>
          <a:bodyPr/>
          <a:lstStyle/>
          <a:p>
            <a:r>
              <a:rPr lang="en-US"/>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35465409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661002"/>
          </a:xfrm>
        </p:spPr>
        <p:txBody>
          <a:bodyPr vert="horz" lIns="91440" tIns="45720" rIns="91440" bIns="45720" rtlCol="0" anchor="t">
            <a:spAutoFit/>
          </a:bodyPr>
          <a:lstStyle/>
          <a:p>
            <a:r>
              <a:rPr lang="en-US" sz="3200" b="1"/>
              <a:t>Pick an Azure Data Center (closer is better)</a:t>
            </a:r>
          </a:p>
          <a:p>
            <a:pPr lvl="1"/>
            <a:r>
              <a:rPr lang="en-US" sz="3000" b="1">
                <a:cs typeface="Calibri"/>
              </a:rPr>
              <a:t>Create a variable with the Data Centers’ Scripting Name (ex. </a:t>
            </a:r>
            <a:r>
              <a:rPr lang="en-US" sz="3000" b="1" err="1">
                <a:cs typeface="Calibri"/>
              </a:rPr>
              <a:t>southcentralus</a:t>
            </a:r>
            <a:r>
              <a:rPr lang="en-US" sz="3000" b="1">
                <a:cs typeface="Calibri"/>
              </a:rPr>
              <a:t>)</a:t>
            </a:r>
            <a:endParaRPr lang="en-US" sz="3000" b="1">
              <a:cs typeface="Calibri Light"/>
            </a:endParaRPr>
          </a:p>
          <a:p>
            <a:r>
              <a:rPr lang="en-US" sz="3200" b="1"/>
              <a:t>Choose a globally unique, alpha-only, max 8 character code</a:t>
            </a:r>
          </a:p>
          <a:p>
            <a:r>
              <a:rPr lang="en-US" sz="3200" b="1"/>
              <a:t>Create a Resource Group</a:t>
            </a:r>
            <a:endParaRPr lang="en-US"/>
          </a:p>
          <a:p>
            <a:endParaRPr lang="en-US" sz="3200" b="1"/>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First Thing is First! </a:t>
            </a:r>
          </a:p>
        </p:txBody>
      </p:sp>
    </p:spTree>
    <p:extLst>
      <p:ext uri="{BB962C8B-B14F-4D97-AF65-F5344CB8AC3E}">
        <p14:creationId xmlns:p14="http://schemas.microsoft.com/office/powerpoint/2010/main" val="3349050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ication Insights instrumentation in your app sends telemetry to your Application Insights resource.">
            <a:extLst>
              <a:ext uri="{FF2B5EF4-FFF2-40B4-BE49-F238E27FC236}">
                <a16:creationId xmlns:a16="http://schemas.microsoft.com/office/drawing/2014/main" id="{3375CC4A-C8D4-4DCF-831A-4E6BE3CEA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226" y="1402338"/>
            <a:ext cx="7239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9CB31C1-5EBB-4A0D-9B70-538D91A03E46}"/>
              </a:ext>
            </a:extLst>
          </p:cNvPr>
          <p:cNvSpPr txBox="1">
            <a:spLocks/>
          </p:cNvSpPr>
          <p:nvPr/>
        </p:nvSpPr>
        <p:spPr>
          <a:xfrm>
            <a:off x="151115" y="109438"/>
            <a:ext cx="9142703" cy="737267"/>
          </a:xfrm>
          <a:prstGeom prst="rect">
            <a:avLst/>
          </a:prstGeom>
        </p:spPr>
        <p:txBody>
          <a:bodyPr vert="horz" lIns="91427" tIns="45713" rIns="91427" bIns="45713"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a:noFill/>
                </a:ln>
                <a:solidFill>
                  <a:prstClr val="black"/>
                </a:solidFill>
                <a:effectLst/>
                <a:uLnTx/>
                <a:uFillTx/>
                <a:latin typeface="Calibri Light" panose="020F0302020204030204"/>
                <a:ea typeface="+mj-ea"/>
                <a:cs typeface="+mj-cs"/>
              </a:rPr>
              <a:t>Application Insights</a:t>
            </a:r>
          </a:p>
        </p:txBody>
      </p:sp>
      <p:sp>
        <p:nvSpPr>
          <p:cNvPr id="4" name="TextBox 2">
            <a:extLst>
              <a:ext uri="{FF2B5EF4-FFF2-40B4-BE49-F238E27FC236}">
                <a16:creationId xmlns:a16="http://schemas.microsoft.com/office/drawing/2014/main" id="{43D9AB62-3621-4E0F-B900-9AF0DA64F91D}"/>
              </a:ext>
            </a:extLst>
          </p:cNvPr>
          <p:cNvSpPr txBox="1"/>
          <p:nvPr/>
        </p:nvSpPr>
        <p:spPr>
          <a:xfrm>
            <a:off x="44761" y="1402338"/>
            <a:ext cx="4513066" cy="3861506"/>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Native APM Solution</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Profiler</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 Map</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Usage Analysis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Dashboarding/Alerting</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Live Mentrics Stream</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Supports variety of dev platforms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.Net Framework</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.Net Core</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Java</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NodeJS</a:t>
            </a:r>
          </a:p>
        </p:txBody>
      </p:sp>
    </p:spTree>
    <p:extLst>
      <p:ext uri="{BB962C8B-B14F-4D97-AF65-F5344CB8AC3E}">
        <p14:creationId xmlns:p14="http://schemas.microsoft.com/office/powerpoint/2010/main" val="1930622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5-50225 Digital Transformation Acadmey 2018">
  <a:themeElements>
    <a:clrScheme name="Custom 6">
      <a:dk1>
        <a:srgbClr val="0D0D0D"/>
      </a:dk1>
      <a:lt1>
        <a:srgbClr val="FFFFFF"/>
      </a:lt1>
      <a:dk2>
        <a:srgbClr val="002050"/>
      </a:dk2>
      <a:lt2>
        <a:srgbClr val="E6E6E6"/>
      </a:lt2>
      <a:accent1>
        <a:srgbClr val="0078D4"/>
      </a:accent1>
      <a:accent2>
        <a:srgbClr val="00BCF2"/>
      </a:accent2>
      <a:accent3>
        <a:srgbClr val="494949"/>
      </a:accent3>
      <a:accent4>
        <a:srgbClr val="737373"/>
      </a:accent4>
      <a:accent5>
        <a:srgbClr val="5C2D91"/>
      </a:accent5>
      <a:accent6>
        <a:srgbClr val="BAD80A"/>
      </a:accent6>
      <a:hlink>
        <a:srgbClr val="0078D4"/>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Sales Session_DTA 2018_Template with Core Slides_20180828" id="{D38D3C6C-4008-4837-91F8-A323E6675ABF}" vid="{3362EA76-8940-4188-86B9-C598593ECFED}"/>
    </a:ext>
  </a:extLst>
</a:theme>
</file>

<file path=ppt/theme/theme14.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 id="{391AED37-9504-4F4A-9002-F0F9A33BE5A1}" vid="{07EA6CC6-0313-4A0C-92B2-C4471F5AFDFA}"/>
    </a:ext>
  </a:extLst>
</a:theme>
</file>

<file path=ppt/theme/theme15.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17.xml><?xml version="1.0" encoding="utf-8"?>
<a:theme xmlns:a="http://schemas.openxmlformats.org/drawingml/2006/main" name="5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8.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19.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6984313-f623-41bb-a65c-16a37d29f6f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972FED-198B-4A44-BF4D-F25BA519C34A}">
  <ds:schemaRefs>
    <ds:schemaRef ds:uri="http://schemas.microsoft.com/sharepoint/v3/contenttype/forms"/>
  </ds:schemaRefs>
</ds:datastoreItem>
</file>

<file path=customXml/itemProps2.xml><?xml version="1.0" encoding="utf-8"?>
<ds:datastoreItem xmlns:ds="http://schemas.openxmlformats.org/officeDocument/2006/customXml" ds:itemID="{CE400C92-396E-4C43-9CCF-9CDD730F8135}">
  <ds:schemaRefs>
    <ds:schemaRef ds:uri="http://purl.org/dc/elements/1.1/"/>
    <ds:schemaRef ds:uri="fa40b356-8329-45cf-bdd1-8a6639dbec32"/>
    <ds:schemaRef ds:uri="http://schemas.microsoft.com/office/infopath/2007/PartnerControls"/>
    <ds:schemaRef ds:uri="http://schemas.microsoft.com/office/2006/metadata/properties"/>
    <ds:schemaRef ds:uri="http://schemas.microsoft.com/sharepoint/v3"/>
    <ds:schemaRef ds:uri="http://schemas.openxmlformats.org/package/2006/metadata/core-properties"/>
    <ds:schemaRef ds:uri="http://schemas.microsoft.com/office/2006/documentManagement/types"/>
    <ds:schemaRef ds:uri="36984313-f623-41bb-a65c-16a37d29f6f8"/>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964E4E3C-1033-4259-A7C2-635ADB2C47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984313-f623-41bb-a65c-16a37d29f6f8"/>
    <ds:schemaRef ds:uri="fa40b356-8329-45cf-bdd1-8a6639dbe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1858</Words>
  <Application>Microsoft Macintosh PowerPoint</Application>
  <PresentationFormat>Widescreen</PresentationFormat>
  <Paragraphs>261</Paragraphs>
  <Slides>25</Slides>
  <Notes>14</Notes>
  <HiddenSlides>0</HiddenSlides>
  <MMClips>0</MMClips>
  <ScaleCrop>false</ScaleCrop>
  <HeadingPairs>
    <vt:vector size="6" baseType="variant">
      <vt:variant>
        <vt:lpstr>Fonts Used</vt:lpstr>
      </vt:variant>
      <vt:variant>
        <vt:i4>19</vt:i4>
      </vt:variant>
      <vt:variant>
        <vt:lpstr>Theme</vt:lpstr>
      </vt:variant>
      <vt:variant>
        <vt:i4>20</vt:i4>
      </vt:variant>
      <vt:variant>
        <vt:lpstr>Slide Titles</vt:lpstr>
      </vt:variant>
      <vt:variant>
        <vt:i4>25</vt:i4>
      </vt:variant>
    </vt:vector>
  </HeadingPairs>
  <TitlesOfParts>
    <vt:vector size="64" baseType="lpstr">
      <vt:lpstr>Arial</vt:lpstr>
      <vt:lpstr>Calibri</vt:lpstr>
      <vt:lpstr>Calibri Light</vt:lpstr>
      <vt:lpstr>Consolas</vt:lpstr>
      <vt:lpstr>Courier New</vt:lpstr>
      <vt:lpstr>Lucida Grande</vt:lpstr>
      <vt:lpstr>Noto Sans Symbols</vt:lpstr>
      <vt:lpstr>Noto Symbol</vt:lpstr>
      <vt:lpstr>Quattrocento Sans</vt:lpstr>
      <vt:lpstr>Segoe Pro</vt:lpstr>
      <vt:lpstr>Segoe Pro Semibold</vt:lpstr>
      <vt:lpstr>Segoe Semibold</vt:lpstr>
      <vt:lpstr>Segoe UI</vt:lpstr>
      <vt:lpstr>Segoe UI Light</vt:lpstr>
      <vt:lpstr>Segoe UI Semibold</vt:lpstr>
      <vt:lpstr>Segoe UI Semilight</vt:lpstr>
      <vt:lpstr>Source Sans Pro</vt:lpstr>
      <vt:lpstr>Verdana</vt:lpstr>
      <vt:lpstr>Wingdings</vt:lpstr>
      <vt:lpstr>Office Theme</vt:lpstr>
      <vt:lpstr>1_Office Theme</vt:lpstr>
      <vt:lpstr>2_5-30660_TR21_BO_CT_Template</vt:lpstr>
      <vt:lpstr>1_5-30660_TR21_BO_CT_Template</vt:lpstr>
      <vt:lpstr>5-50033_TR23_BO_CT_Template</vt:lpstr>
      <vt:lpstr>Content Slides - Light</vt:lpstr>
      <vt:lpstr>6_7-30269_Server &amp; Tools Business_16x9</vt:lpstr>
      <vt:lpstr>2_EBC_2017</vt:lpstr>
      <vt:lpstr>1_C+E Readiness Template</vt:lpstr>
      <vt:lpstr>5-30660_TR21_BO_CT_Template</vt:lpstr>
      <vt:lpstr>2_C+E Readiness Template</vt:lpstr>
      <vt:lpstr>3_5-30660_TR21_BO_CT_Template</vt:lpstr>
      <vt:lpstr>5-50225 Digital Transformation Acadmey 2018</vt:lpstr>
      <vt:lpstr>Azure Dev Dark - 2018H2</vt:lpstr>
      <vt:lpstr>4_5-30660_TR21_BO_CT_Template</vt:lpstr>
      <vt:lpstr>WHITE TEMPLATE</vt:lpstr>
      <vt:lpstr>5_5-30660_TR21_BO_CT_Template</vt:lpstr>
      <vt:lpstr>5_WHITE TEMPLATE</vt:lpstr>
      <vt:lpstr>Azure PPT Template - 2018</vt:lpstr>
      <vt:lpstr>3_Server and Cloud 2013</vt:lpstr>
      <vt:lpstr>Microservices in Azure</vt:lpstr>
      <vt:lpstr>Contoso Travel Web Overview</vt:lpstr>
      <vt:lpstr>Azure Portal —portal.azure.com</vt:lpstr>
      <vt:lpstr>Azure Cloud Shell</vt:lpstr>
      <vt:lpstr>Azure CLI</vt:lpstr>
      <vt:lpstr>PowerPoint Presentation</vt:lpstr>
      <vt:lpstr>Resource Groups</vt:lpstr>
      <vt:lpstr>PowerPoint Presentation</vt:lpstr>
      <vt:lpstr>PowerPoint Presentation</vt:lpstr>
      <vt:lpstr>PowerPoint Presentation</vt:lpstr>
      <vt:lpstr>The template</vt:lpstr>
      <vt:lpstr>PowerPoint Presentation</vt:lpstr>
      <vt:lpstr>Azure Cosmos DB </vt:lpstr>
      <vt:lpstr>Request Units</vt:lpstr>
      <vt:lpstr>Cosmos Database Representations</vt:lpstr>
      <vt:lpstr>PowerPoint Presentation</vt:lpstr>
      <vt:lpstr>PowerPoint Presentation</vt:lpstr>
      <vt:lpstr>Azure Container Instances (ACI)</vt:lpstr>
      <vt:lpstr>PowerPoint Presentation</vt:lpstr>
      <vt:lpstr>PowerPoint Presentation</vt:lpstr>
      <vt:lpstr>PowerPoint Presentation</vt:lpstr>
      <vt:lpstr>PowerPoint Presentation</vt:lpstr>
      <vt:lpstr>Recap</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DTA What the Hack</dc:title>
  <dc:creator/>
  <cp:revision>7</cp:revision>
  <dcterms:created xsi:type="dcterms:W3CDTF">1601-01-01T00:00:00Z</dcterms:created>
  <dcterms:modified xsi:type="dcterms:W3CDTF">2020-07-29T17:32:33Z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0x010100B38F4F3D64ED8742A4722C7FA5D444DB</vt:lpwstr>
  </property>
</Properties>
</file>